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22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Young" userId="055a4c4f-05b9-4cd6-bda8-0cc88b7b58d3" providerId="ADAL" clId="{20C77D2A-7376-4972-9877-DC72D19B1CB7}"/>
    <pc:docChg chg="modSld">
      <pc:chgData name="Mark Young" userId="055a4c4f-05b9-4cd6-bda8-0cc88b7b58d3" providerId="ADAL" clId="{20C77D2A-7376-4972-9877-DC72D19B1CB7}" dt="2022-02-09T19:16:08.294" v="8" actId="20577"/>
      <pc:docMkLst>
        <pc:docMk/>
      </pc:docMkLst>
      <pc:sldChg chg="modSp mod">
        <pc:chgData name="Mark Young" userId="055a4c4f-05b9-4cd6-bda8-0cc88b7b58d3" providerId="ADAL" clId="{20C77D2A-7376-4972-9877-DC72D19B1CB7}" dt="2022-02-09T19:16:08.294" v="8" actId="20577"/>
        <pc:sldMkLst>
          <pc:docMk/>
          <pc:sldMk cId="1849882401" sldId="273"/>
        </pc:sldMkLst>
        <pc:spChg chg="mod">
          <ac:chgData name="Mark Young" userId="055a4c4f-05b9-4cd6-bda8-0cc88b7b58d3" providerId="ADAL" clId="{20C77D2A-7376-4972-9877-DC72D19B1CB7}" dt="2022-02-09T19:16:08.294" v="8" actId="20577"/>
          <ac:spMkLst>
            <pc:docMk/>
            <pc:sldMk cId="1849882401" sldId="273"/>
            <ac:spMk id="3" creationId="{B97BB55C-BE51-4E68-839B-69CDF6C69DD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D0F9C-E2C2-4F87-A639-F10B891099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58744D-79DF-49EB-82A2-BBE5FC8CF9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9B3408-7B68-4B95-8DA0-2A31089D0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5FFB-24EB-466E-9ADE-BEC4328BAD21}" type="datetimeFigureOut">
              <a:rPr lang="en-CA" smtClean="0"/>
              <a:t>2022-02-09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C277A-CC85-40CC-813C-163E0BD6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39C82-7B5B-43FF-B030-328AA1A33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59C33-CCC3-4E92-8ABF-843B14844D6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1965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0BF8B-94BB-4459-9A0D-85A056A27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5D8D20-1439-451A-821B-D12D284DFE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7E600-F1FB-4667-B489-D549543F6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5FFB-24EB-466E-9ADE-BEC4328BAD21}" type="datetimeFigureOut">
              <a:rPr lang="en-CA" smtClean="0"/>
              <a:t>2022-02-09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06A9C-60AB-44DE-9E69-34DEAA180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FF1602-FC91-425F-A26C-3EB70BB1F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59C33-CCC3-4E92-8ABF-843B14844D6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9482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636236-1873-4EA7-B0E1-C05F79740F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387BAE-F532-4059-A84A-FB65878CAE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E1308A-4014-4575-8A25-F52DB9D70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5FFB-24EB-466E-9ADE-BEC4328BAD21}" type="datetimeFigureOut">
              <a:rPr lang="en-CA" smtClean="0"/>
              <a:t>2022-02-09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90DA0-4B4D-426D-8E07-658057D10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CB93F-9D01-4E59-9F2A-271538B1F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59C33-CCC3-4E92-8ABF-843B14844D6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78709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A9AB4-DEDF-4757-8CBB-6D5E993FA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95484-CE2E-4DB3-8A95-2EB7F930A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53BE02-7C42-4193-813B-02A2F211F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5FFB-24EB-466E-9ADE-BEC4328BAD21}" type="datetimeFigureOut">
              <a:rPr lang="en-CA" smtClean="0"/>
              <a:t>2022-02-09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BD86F6-7AF8-4275-8656-858887B5C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E7197-5AC5-4E64-A599-610721A00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59C33-CCC3-4E92-8ABF-843B14844D6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323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74A01-4692-4B98-86FD-1FE827BE2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E58E5-2975-45FC-849D-CE9E76987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D4DC5-42AB-4694-B6D9-928D79945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5FFB-24EB-466E-9ADE-BEC4328BAD21}" type="datetimeFigureOut">
              <a:rPr lang="en-CA" smtClean="0"/>
              <a:t>2022-02-09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C1D0B-744D-49C0-845C-775FAAC37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68F7C-3F4B-4BFC-B2DD-343274819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59C33-CCC3-4E92-8ABF-843B14844D6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3293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575CC-9DD1-461D-8511-A446A0BE1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2FF29-77E5-4E3B-8F5B-DE58E8A62D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CFA3E8-35B9-45CD-A97D-E9B3EA81C1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A3857A-8A5A-49FD-89B7-5B096A4A0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5FFB-24EB-466E-9ADE-BEC4328BAD21}" type="datetimeFigureOut">
              <a:rPr lang="en-CA" smtClean="0"/>
              <a:t>2022-02-09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FD653A-B45D-4B54-8FB3-367CC685E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5AB447-2083-49BA-A27C-17509FC9B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59C33-CCC3-4E92-8ABF-843B14844D6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7563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D3424-C858-46BF-9CA0-ABEE73EF2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3D043-6421-46CD-B741-4A1EE25C9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D875E1-520F-4DB0-A03E-427C5E263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6CB9F7-3131-4C71-BF85-413754A4DA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192956-841B-4297-9EF4-75B24E3F88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191A9F-186B-4976-A3F9-AA422D7A3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5FFB-24EB-466E-9ADE-BEC4328BAD21}" type="datetimeFigureOut">
              <a:rPr lang="en-CA" smtClean="0"/>
              <a:t>2022-02-09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F2695A-488E-45FE-9892-D0D2C627D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8F5F39-21FB-479D-BD01-99C0890E9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59C33-CCC3-4E92-8ABF-843B14844D6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234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4107C-F704-426A-BC0D-10C26AE8F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BBE207-0C84-44CC-9BBC-27A2C3870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5FFB-24EB-466E-9ADE-BEC4328BAD21}" type="datetimeFigureOut">
              <a:rPr lang="en-CA" smtClean="0"/>
              <a:t>2022-02-09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0ACC9-CE6B-402A-927D-F43466517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F8CE9B-255C-4921-A430-D0AB59D67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59C33-CCC3-4E92-8ABF-843B14844D6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1010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7A7783-B28A-4948-9A7A-AD0FB8C8C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5FFB-24EB-466E-9ADE-BEC4328BAD21}" type="datetimeFigureOut">
              <a:rPr lang="en-CA" smtClean="0"/>
              <a:t>2022-02-09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1EFDBD-FCA8-4FF0-8E60-D488C5466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8FBA94-394D-4B3F-AD83-E38E282A7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59C33-CCC3-4E92-8ABF-843B14844D6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98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ED238-00ED-4188-86FC-DDFB3E928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00692-79E7-4A34-BB2D-1C865482F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055D47-03CB-42A2-97C9-6A9C11D889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B3992D-A8B2-48A4-9F1F-4A0F61E16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5FFB-24EB-466E-9ADE-BEC4328BAD21}" type="datetimeFigureOut">
              <a:rPr lang="en-CA" smtClean="0"/>
              <a:t>2022-02-09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32A7A3-CF5A-4226-93C3-82C03C9B1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559909-C2E7-43A8-ADDE-B1322FA94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59C33-CCC3-4E92-8ABF-843B14844D6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6424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0EAE9-9377-47EB-BA82-DDA4A0810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3CBE26-2FF3-4A63-A99A-D425615232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ED99F3-B519-438B-9541-8B6043E19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EB27F7-42BD-4B82-9D46-A6EAFC50E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B5FFB-24EB-466E-9ADE-BEC4328BAD21}" type="datetimeFigureOut">
              <a:rPr lang="en-CA" smtClean="0"/>
              <a:t>2022-02-09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6D9F19-2346-4F82-BB0B-A9516EA2D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409966-35B5-44E4-9BA2-E8E5F25C2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59C33-CCC3-4E92-8ABF-843B14844D6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60232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DC6E89-6469-46AB-A014-07F69FD6B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9C26A9-65F6-4F6F-AA9F-41193E4B94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FA2F1-D40F-46E3-9693-D9CD4A84CA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B5FFB-24EB-466E-9ADE-BEC4328BAD21}" type="datetimeFigureOut">
              <a:rPr lang="en-CA" smtClean="0"/>
              <a:t>2022-02-09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973EC-5DFB-485C-9B89-0445E9BBE1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B655EC-93FA-44E0-87D7-1628894CA5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59C33-CCC3-4E92-8ABF-843B14844D6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4929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25F7D-1F67-4803-AB52-CBF0813807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Solutions to Exercises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7F97D4-66E5-447F-8635-793117BB34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Week 1 to Week 4</a:t>
            </a:r>
          </a:p>
        </p:txBody>
      </p:sp>
    </p:spTree>
    <p:extLst>
      <p:ext uri="{BB962C8B-B14F-4D97-AF65-F5344CB8AC3E}">
        <p14:creationId xmlns:p14="http://schemas.microsoft.com/office/powerpoint/2010/main" val="420660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EC3BF-8D25-484E-AFB1-DFD6FA2C1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Week 3, Slide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FBEE8-09DD-4EBC-A320-7E938C793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7777163" algn="r"/>
              </a:tabLst>
            </a:pPr>
            <a:r>
              <a:rPr lang="en-CA" dirty="0"/>
              <a:t>What is the output of the following code?</a:t>
            </a:r>
          </a:p>
          <a:p>
            <a:pPr lvl="1" eaLnBrk="1" hangingPunct="1">
              <a:buFontTx/>
              <a:buNone/>
              <a:tabLst>
                <a:tab pos="7777163" algn="r"/>
              </a:tabLst>
            </a:pPr>
            <a:r>
              <a:rPr lang="en-CA" sz="2400" dirty="0">
                <a:solidFill>
                  <a:schemeClr val="tx2"/>
                </a:solidFill>
              </a:rPr>
              <a:t>int age = 24;</a:t>
            </a:r>
          </a:p>
          <a:p>
            <a:pPr lvl="1" eaLnBrk="1" hangingPunct="1">
              <a:buFontTx/>
              <a:buNone/>
              <a:tabLst>
                <a:tab pos="7777163" algn="r"/>
              </a:tabLst>
            </a:pPr>
            <a:r>
              <a:rPr lang="en-CA" sz="2400" dirty="0">
                <a:solidFill>
                  <a:schemeClr val="tx2"/>
                </a:solidFill>
              </a:rPr>
              <a:t>int height = 180;</a:t>
            </a:r>
          </a:p>
          <a:p>
            <a:pPr lvl="1" eaLnBrk="1" hangingPunct="1">
              <a:buFontTx/>
              <a:buNone/>
              <a:tabLst>
                <a:tab pos="7777163" algn="r"/>
              </a:tabLst>
            </a:pPr>
            <a:r>
              <a:rPr lang="en-CA" sz="2400" dirty="0">
                <a:solidFill>
                  <a:schemeClr val="tx2"/>
                </a:solidFill>
              </a:rPr>
              <a:t>int weight = 70;</a:t>
            </a:r>
          </a:p>
          <a:p>
            <a:pPr lvl="1" eaLnBrk="1" hangingPunct="1">
              <a:buFontTx/>
              <a:buNone/>
              <a:tabLst>
                <a:tab pos="7777163" algn="r"/>
              </a:tabLst>
            </a:pPr>
            <a:r>
              <a:rPr lang="en-CA" sz="2400" dirty="0">
                <a:solidFill>
                  <a:schemeClr val="tx2"/>
                </a:solidFill>
              </a:rPr>
              <a:t>int income = 120000;</a:t>
            </a:r>
          </a:p>
          <a:p>
            <a:pPr lvl="1" eaLnBrk="1" hangingPunct="1">
              <a:buFontTx/>
              <a:buNone/>
              <a:tabLst>
                <a:tab pos="7777163" algn="r"/>
              </a:tabLst>
            </a:pPr>
            <a:r>
              <a:rPr lang="en-CA" sz="2400" dirty="0">
                <a:solidFill>
                  <a:schemeClr val="tx2"/>
                </a:solidFill>
              </a:rPr>
              <a:t>if (age &lt; 18)  {	</a:t>
            </a:r>
            <a:r>
              <a:rPr lang="en-CA" sz="2400" dirty="0" err="1">
                <a:solidFill>
                  <a:schemeClr val="tx2"/>
                </a:solidFill>
              </a:rPr>
              <a:t>System.out.println</a:t>
            </a:r>
            <a:r>
              <a:rPr lang="en-CA" sz="2400" dirty="0">
                <a:solidFill>
                  <a:schemeClr val="tx2"/>
                </a:solidFill>
              </a:rPr>
              <a:t>(</a:t>
            </a:r>
            <a:r>
              <a:rPr lang="en-CA" altLang="en-US" sz="2400" dirty="0">
                <a:solidFill>
                  <a:schemeClr val="tx2"/>
                </a:solidFill>
              </a:rPr>
              <a:t>"</a:t>
            </a:r>
            <a:r>
              <a:rPr lang="en-CA" sz="2400" dirty="0">
                <a:solidFill>
                  <a:schemeClr val="tx2"/>
                </a:solidFill>
              </a:rPr>
              <a:t>Young!");  }</a:t>
            </a:r>
          </a:p>
          <a:p>
            <a:pPr lvl="1" eaLnBrk="1" hangingPunct="1">
              <a:buFontTx/>
              <a:buNone/>
              <a:tabLst>
                <a:tab pos="7777163" algn="r"/>
              </a:tabLst>
            </a:pPr>
            <a:r>
              <a:rPr lang="en-CA" sz="2400" dirty="0">
                <a:solidFill>
                  <a:schemeClr val="tx2"/>
                </a:solidFill>
              </a:rPr>
              <a:t>if (height &gt; 180) { 	</a:t>
            </a:r>
            <a:r>
              <a:rPr lang="en-CA" sz="2400" dirty="0" err="1">
                <a:solidFill>
                  <a:schemeClr val="tx2"/>
                </a:solidFill>
              </a:rPr>
              <a:t>System.out.println</a:t>
            </a:r>
            <a:r>
              <a:rPr lang="en-CA" sz="2400" dirty="0">
                <a:solidFill>
                  <a:schemeClr val="tx2"/>
                </a:solidFill>
              </a:rPr>
              <a:t>(</a:t>
            </a:r>
            <a:r>
              <a:rPr lang="en-CA" altLang="en-US" sz="2400" dirty="0">
                <a:solidFill>
                  <a:schemeClr val="tx2"/>
                </a:solidFill>
              </a:rPr>
              <a:t>"</a:t>
            </a:r>
            <a:r>
              <a:rPr lang="en-CA" sz="2400" dirty="0">
                <a:solidFill>
                  <a:schemeClr val="tx2"/>
                </a:solidFill>
              </a:rPr>
              <a:t>Tall!");  }</a:t>
            </a:r>
          </a:p>
          <a:p>
            <a:pPr lvl="1" eaLnBrk="1" hangingPunct="1">
              <a:buFontTx/>
              <a:buNone/>
              <a:tabLst>
                <a:tab pos="7777163" algn="r"/>
              </a:tabLst>
            </a:pPr>
            <a:r>
              <a:rPr lang="en-CA" sz="2400" dirty="0">
                <a:solidFill>
                  <a:schemeClr val="tx2"/>
                </a:solidFill>
              </a:rPr>
              <a:t>if (weight &lt;= 50)  {	</a:t>
            </a:r>
            <a:r>
              <a:rPr lang="en-CA" sz="2400" dirty="0" err="1">
                <a:solidFill>
                  <a:schemeClr val="tx2"/>
                </a:solidFill>
              </a:rPr>
              <a:t>System.out.println</a:t>
            </a:r>
            <a:r>
              <a:rPr lang="en-CA" sz="2400" dirty="0">
                <a:solidFill>
                  <a:schemeClr val="tx2"/>
                </a:solidFill>
              </a:rPr>
              <a:t>(</a:t>
            </a:r>
            <a:r>
              <a:rPr lang="en-CA" altLang="en-US" sz="2400" dirty="0">
                <a:solidFill>
                  <a:schemeClr val="tx2"/>
                </a:solidFill>
              </a:rPr>
              <a:t>"</a:t>
            </a:r>
            <a:r>
              <a:rPr lang="en-CA" sz="2400" dirty="0">
                <a:solidFill>
                  <a:schemeClr val="tx2"/>
                </a:solidFill>
              </a:rPr>
              <a:t>Thin!");  }</a:t>
            </a:r>
          </a:p>
          <a:p>
            <a:pPr lvl="1" eaLnBrk="1" hangingPunct="1">
              <a:buFontTx/>
              <a:buNone/>
              <a:tabLst>
                <a:tab pos="7777163" algn="r"/>
              </a:tabLst>
            </a:pPr>
            <a:r>
              <a:rPr lang="en-CA" sz="2400" dirty="0">
                <a:solidFill>
                  <a:schemeClr val="tx2"/>
                </a:solidFill>
              </a:rPr>
              <a:t>if (income &gt;= 100000) { 	</a:t>
            </a:r>
            <a:r>
              <a:rPr lang="en-CA" sz="2400" dirty="0" err="1">
                <a:solidFill>
                  <a:schemeClr val="tx2"/>
                </a:solidFill>
              </a:rPr>
              <a:t>System.out.println</a:t>
            </a:r>
            <a:r>
              <a:rPr lang="en-CA" sz="2400" dirty="0">
                <a:solidFill>
                  <a:schemeClr val="tx2"/>
                </a:solidFill>
              </a:rPr>
              <a:t>(</a:t>
            </a:r>
            <a:r>
              <a:rPr lang="en-CA" altLang="en-US" sz="2400" dirty="0">
                <a:solidFill>
                  <a:schemeClr val="tx2"/>
                </a:solidFill>
              </a:rPr>
              <a:t>"</a:t>
            </a:r>
            <a:r>
              <a:rPr lang="en-CA" sz="2400" dirty="0">
                <a:solidFill>
                  <a:schemeClr val="tx2"/>
                </a:solidFill>
              </a:rPr>
              <a:t>Rich!");  }</a:t>
            </a:r>
          </a:p>
          <a:p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C6C9575-1F66-42AC-916D-EB7E63ED4C94}"/>
              </a:ext>
            </a:extLst>
          </p:cNvPr>
          <p:cNvSpPr/>
          <p:nvPr/>
        </p:nvSpPr>
        <p:spPr>
          <a:xfrm>
            <a:off x="1340708" y="5850924"/>
            <a:ext cx="8322276" cy="63637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CA" dirty="0"/>
              <a:t>Rich!</a:t>
            </a:r>
          </a:p>
        </p:txBody>
      </p:sp>
    </p:spTree>
    <p:extLst>
      <p:ext uri="{BB962C8B-B14F-4D97-AF65-F5344CB8AC3E}">
        <p14:creationId xmlns:p14="http://schemas.microsoft.com/office/powerpoint/2010/main" val="629090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5774E-3659-4CE4-9E28-F3C6307B5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Week 3, Slide #28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E91BD-8C21-44ED-8CD8-1EB4BD0AB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dirty="0"/>
              <a:t>Change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tx2"/>
                </a:solidFill>
              </a:rPr>
              <a:t>if (</a:t>
            </a:r>
            <a:r>
              <a:rPr lang="en-US" sz="2400" dirty="0" err="1">
                <a:solidFill>
                  <a:schemeClr val="tx2"/>
                </a:solidFill>
              </a:rPr>
              <a:t>answer.toUpperCase</a:t>
            </a:r>
            <a:r>
              <a:rPr lang="en-US" sz="2400" dirty="0">
                <a:solidFill>
                  <a:schemeClr val="tx2"/>
                </a:solidFill>
              </a:rPr>
              <a:t>().</a:t>
            </a:r>
            <a:r>
              <a:rPr lang="en-US" sz="2400" dirty="0" err="1">
                <a:solidFill>
                  <a:schemeClr val="tx2"/>
                </a:solidFill>
              </a:rPr>
              <a:t>startsWith</a:t>
            </a:r>
            <a:r>
              <a:rPr lang="en-US" sz="2400" dirty="0">
                <a:solidFill>
                  <a:schemeClr val="tx2"/>
                </a:solidFill>
              </a:rPr>
              <a:t>("Y"))</a:t>
            </a:r>
          </a:p>
          <a:p>
            <a:r>
              <a:rPr lang="en-CA" dirty="0"/>
              <a:t>so that it only accepts abbreviations of “YES” as “Yes”.</a:t>
            </a:r>
          </a:p>
          <a:p>
            <a:pPr lvl="1" eaLnBrk="1" hangingPunct="1"/>
            <a:r>
              <a:rPr lang="en-CA" dirty="0"/>
              <a:t>but still allow capital letters</a:t>
            </a:r>
          </a:p>
          <a:p>
            <a:pPr lvl="2"/>
            <a:r>
              <a:rPr lang="en-CA" dirty="0"/>
              <a:t>Y, y, YE, ye, YES, yes, Ye, </a:t>
            </a:r>
            <a:r>
              <a:rPr lang="en-CA" dirty="0" err="1"/>
              <a:t>yE</a:t>
            </a:r>
            <a:r>
              <a:rPr lang="en-CA" dirty="0"/>
              <a:t>, </a:t>
            </a:r>
            <a:r>
              <a:rPr lang="en-CA" dirty="0" err="1"/>
              <a:t>YeS</a:t>
            </a:r>
            <a:r>
              <a:rPr lang="en-CA" dirty="0"/>
              <a:t>, Yes, …</a:t>
            </a:r>
          </a:p>
          <a:p>
            <a:pPr lvl="2"/>
            <a:endParaRPr lang="en-CA" dirty="0"/>
          </a:p>
          <a:p>
            <a:pPr lvl="1"/>
            <a:r>
              <a:rPr lang="en-CA" dirty="0">
                <a:solidFill>
                  <a:srgbClr val="FF0000"/>
                </a:solidFill>
              </a:rPr>
              <a:t>Accept anything that's an abbreviation of YES</a:t>
            </a:r>
          </a:p>
          <a:p>
            <a:pPr lvl="1"/>
            <a:r>
              <a:rPr lang="en-CA" dirty="0">
                <a:solidFill>
                  <a:srgbClr val="FF0000"/>
                </a:solidFill>
              </a:rPr>
              <a:t>abbreviation </a:t>
            </a:r>
            <a:r>
              <a:rPr lang="en-CA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CA" dirty="0">
                <a:solidFill>
                  <a:srgbClr val="FF0000"/>
                </a:solidFill>
              </a:rPr>
              <a:t>it's the first one, two or three letters of "YES"</a:t>
            </a:r>
          </a:p>
          <a:p>
            <a:pPr lvl="1"/>
            <a:r>
              <a:rPr lang="en-CA" dirty="0">
                <a:solidFill>
                  <a:srgbClr val="FF0000"/>
                </a:solidFill>
              </a:rPr>
              <a:t>So, "YES" starts with what the user said</a:t>
            </a:r>
          </a:p>
          <a:p>
            <a:pPr marL="914400" lvl="2" indent="0">
              <a:buNone/>
            </a:pPr>
            <a:endParaRPr lang="en-CA" dirty="0"/>
          </a:p>
          <a:p>
            <a:pPr marL="457200" lvl="1" indent="0">
              <a:buNone/>
            </a:pPr>
            <a:r>
              <a:rPr lang="en-CA" dirty="0">
                <a:solidFill>
                  <a:schemeClr val="accent1"/>
                </a:solidFill>
              </a:rPr>
              <a:t>if ("YES".</a:t>
            </a:r>
            <a:r>
              <a:rPr lang="en-CA" dirty="0" err="1">
                <a:solidFill>
                  <a:schemeClr val="accent1"/>
                </a:solidFill>
              </a:rPr>
              <a:t>startsWith</a:t>
            </a:r>
            <a:r>
              <a:rPr lang="en-CA" dirty="0">
                <a:solidFill>
                  <a:schemeClr val="accent1"/>
                </a:solidFill>
              </a:rPr>
              <a:t>(</a:t>
            </a:r>
            <a:r>
              <a:rPr lang="en-CA" dirty="0" err="1">
                <a:solidFill>
                  <a:schemeClr val="accent1"/>
                </a:solidFill>
              </a:rPr>
              <a:t>answer.toUpperCase</a:t>
            </a:r>
            <a:r>
              <a:rPr lang="en-CA" dirty="0">
                <a:solidFill>
                  <a:schemeClr val="accent1"/>
                </a:solidFill>
              </a:rPr>
              <a:t>()))</a:t>
            </a:r>
          </a:p>
          <a:p>
            <a:pPr lvl="2"/>
            <a:r>
              <a:rPr lang="en-CA" dirty="0">
                <a:solidFill>
                  <a:srgbClr val="FF0000"/>
                </a:solidFill>
              </a:rPr>
              <a:t>note: also accepts empty string! Should maybe fix that….</a:t>
            </a:r>
          </a:p>
        </p:txBody>
      </p:sp>
    </p:spTree>
    <p:extLst>
      <p:ext uri="{BB962C8B-B14F-4D97-AF65-F5344CB8AC3E}">
        <p14:creationId xmlns:p14="http://schemas.microsoft.com/office/powerpoint/2010/main" val="1974329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A02A8-7DB8-4B28-8A63-FD8BB340F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Week 3, Slide #35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96460-A9D0-4C6D-B4B5-F5F0FEFC7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5113" lvl="1"/>
            <a:r>
              <a:rPr lang="en-CA" dirty="0"/>
              <a:t>if temp is over 30, print “Go swimming”; otherwise print “Play video games”</a:t>
            </a:r>
          </a:p>
          <a:p>
            <a:pPr marL="265113" lvl="1">
              <a:buNone/>
            </a:pPr>
            <a:r>
              <a:rPr lang="en-CA" dirty="0"/>
              <a:t>		</a:t>
            </a:r>
            <a:r>
              <a:rPr lang="en-CA" dirty="0">
                <a:solidFill>
                  <a:schemeClr val="accent1"/>
                </a:solidFill>
              </a:rPr>
              <a:t>if (temp &gt; 30) { </a:t>
            </a:r>
            <a:r>
              <a:rPr lang="en-CA" dirty="0" err="1">
                <a:solidFill>
                  <a:schemeClr val="accent1"/>
                </a:solidFill>
              </a:rPr>
              <a:t>sout</a:t>
            </a:r>
            <a:r>
              <a:rPr lang="en-CA" dirty="0">
                <a:solidFill>
                  <a:schemeClr val="accent1"/>
                </a:solidFill>
              </a:rPr>
              <a:t>("Go swimming"); } else { </a:t>
            </a:r>
            <a:r>
              <a:rPr lang="en-CA" dirty="0" err="1">
                <a:solidFill>
                  <a:schemeClr val="accent1"/>
                </a:solidFill>
              </a:rPr>
              <a:t>sout</a:t>
            </a:r>
            <a:r>
              <a:rPr lang="en-CA" dirty="0">
                <a:solidFill>
                  <a:schemeClr val="accent1"/>
                </a:solidFill>
              </a:rPr>
              <a:t>("Play video games"); }</a:t>
            </a:r>
          </a:p>
          <a:p>
            <a:pPr marL="265113" lvl="1"/>
            <a:r>
              <a:rPr lang="en-CA" dirty="0"/>
              <a:t>if count is not zero, print sum divided by count; otherwise print “No numbers entered”.</a:t>
            </a:r>
          </a:p>
          <a:p>
            <a:pPr marL="265113" lvl="1">
              <a:buNone/>
            </a:pPr>
            <a:r>
              <a:rPr lang="en-CA" dirty="0"/>
              <a:t>		</a:t>
            </a:r>
            <a:r>
              <a:rPr lang="en-CA" dirty="0">
                <a:solidFill>
                  <a:schemeClr val="accent1"/>
                </a:solidFill>
              </a:rPr>
              <a:t>if (count != 0) { </a:t>
            </a:r>
            <a:r>
              <a:rPr lang="en-CA" dirty="0" err="1">
                <a:solidFill>
                  <a:schemeClr val="accent1"/>
                </a:solidFill>
              </a:rPr>
              <a:t>sout</a:t>
            </a:r>
            <a:r>
              <a:rPr lang="en-CA" dirty="0">
                <a:solidFill>
                  <a:schemeClr val="accent1"/>
                </a:solidFill>
              </a:rPr>
              <a:t>(sum / count); } else { </a:t>
            </a:r>
            <a:r>
              <a:rPr lang="en-CA" dirty="0" err="1">
                <a:solidFill>
                  <a:schemeClr val="accent1"/>
                </a:solidFill>
              </a:rPr>
              <a:t>sout</a:t>
            </a:r>
            <a:r>
              <a:rPr lang="en-CA" dirty="0">
                <a:solidFill>
                  <a:schemeClr val="accent1"/>
                </a:solidFill>
              </a:rPr>
              <a:t>("No numbers entered"); }</a:t>
            </a:r>
            <a:endParaRPr lang="en-CA" dirty="0"/>
          </a:p>
          <a:p>
            <a:pPr marL="265113" lvl="1"/>
            <a:r>
              <a:rPr lang="en-CA" dirty="0"/>
              <a:t>if answer starts with a y (or Y), then set price to $10; otherwise set it to $15.</a:t>
            </a:r>
          </a:p>
          <a:p>
            <a:pPr marL="265113" lvl="1">
              <a:buNone/>
            </a:pPr>
            <a:r>
              <a:rPr lang="en-CA" dirty="0"/>
              <a:t>		</a:t>
            </a:r>
            <a:r>
              <a:rPr lang="en-CA" dirty="0">
                <a:solidFill>
                  <a:schemeClr val="accent1"/>
                </a:solidFill>
              </a:rPr>
              <a:t>if (</a:t>
            </a:r>
            <a:r>
              <a:rPr lang="en-CA" dirty="0" err="1">
                <a:solidFill>
                  <a:schemeClr val="accent1"/>
                </a:solidFill>
              </a:rPr>
              <a:t>answer.toUpperCase</a:t>
            </a:r>
            <a:r>
              <a:rPr lang="en-CA" dirty="0">
                <a:solidFill>
                  <a:schemeClr val="accent1"/>
                </a:solidFill>
              </a:rPr>
              <a:t>().</a:t>
            </a:r>
            <a:r>
              <a:rPr lang="en-CA" dirty="0" err="1">
                <a:solidFill>
                  <a:schemeClr val="accent1"/>
                </a:solidFill>
              </a:rPr>
              <a:t>startsWith</a:t>
            </a:r>
            <a:r>
              <a:rPr lang="en-CA" dirty="0">
                <a:solidFill>
                  <a:schemeClr val="accent1"/>
                </a:solidFill>
              </a:rPr>
              <a:t>("Y")) </a:t>
            </a:r>
            <a:br>
              <a:rPr lang="en-CA" dirty="0">
                <a:solidFill>
                  <a:schemeClr val="accent1"/>
                </a:solidFill>
              </a:rPr>
            </a:br>
            <a:r>
              <a:rPr lang="en-CA" dirty="0">
                <a:solidFill>
                  <a:schemeClr val="accent1"/>
                </a:solidFill>
              </a:rPr>
              <a:t>	{ price = 10; } else { price = 15; }</a:t>
            </a:r>
            <a:endParaRPr lang="en-CA" dirty="0"/>
          </a:p>
          <a:p>
            <a:pPr marL="265113" lvl="1"/>
            <a:r>
              <a:rPr lang="en-CA" dirty="0"/>
              <a:t>if num is even, set it equal to n divided by 2; otherwise set it to n times 3, plus 1</a:t>
            </a:r>
          </a:p>
          <a:p>
            <a:pPr marL="36513" lvl="1" indent="0">
              <a:buNone/>
            </a:pPr>
            <a:r>
              <a:rPr lang="en-CA" dirty="0"/>
              <a:t>	</a:t>
            </a:r>
            <a:r>
              <a:rPr lang="en-CA" dirty="0">
                <a:solidFill>
                  <a:schemeClr val="accent1"/>
                </a:solidFill>
              </a:rPr>
              <a:t>if (n % 2 == 0) { n = n / 2; } else { n = n * 3 + 1; }</a:t>
            </a:r>
          </a:p>
        </p:txBody>
      </p:sp>
    </p:spTree>
    <p:extLst>
      <p:ext uri="{BB962C8B-B14F-4D97-AF65-F5344CB8AC3E}">
        <p14:creationId xmlns:p14="http://schemas.microsoft.com/office/powerpoint/2010/main" val="2789092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89F69-3F19-4C62-8CEA-F391388D9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Week 3, Slide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2A407-A97E-48F1-9EEC-8A9935EBE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dirty="0"/>
              <a:t>Possible outcomes:</a:t>
            </a:r>
          </a:p>
          <a:p>
            <a:pPr lvl="1" eaLnBrk="1" hangingPunct="1"/>
            <a:r>
              <a:rPr lang="en-CA" dirty="0"/>
              <a:t>outcome #1:  A B C E F</a:t>
            </a:r>
          </a:p>
          <a:p>
            <a:pPr lvl="1" eaLnBrk="1" hangingPunct="1"/>
            <a:r>
              <a:rPr lang="en-CA" dirty="0"/>
              <a:t>outcome #2:  A D E F</a:t>
            </a:r>
          </a:p>
          <a:p>
            <a:pPr lvl="1" eaLnBrk="1" hangingPunct="1"/>
            <a:r>
              <a:rPr lang="en-CA" dirty="0"/>
              <a:t>What is the code?</a:t>
            </a:r>
          </a:p>
          <a:p>
            <a:pPr marL="457200" lvl="1" indent="0" eaLnBrk="1" hangingPunct="1">
              <a:buNone/>
            </a:pPr>
            <a:r>
              <a:rPr lang="en-CA" dirty="0">
                <a:solidFill>
                  <a:schemeClr val="accent1"/>
                </a:solidFill>
              </a:rPr>
              <a:t>sop("A "); if (?) { sop("B C "); } else { sop("D "); } sop("E F ");</a:t>
            </a:r>
          </a:p>
          <a:p>
            <a:pPr eaLnBrk="1" hangingPunct="1"/>
            <a:r>
              <a:rPr lang="en-CA" dirty="0"/>
              <a:t>Possible outcomes:</a:t>
            </a:r>
          </a:p>
          <a:p>
            <a:pPr lvl="1" eaLnBrk="1" hangingPunct="1"/>
            <a:r>
              <a:rPr lang="en-CA" dirty="0"/>
              <a:t>outcome #1:  A B C D</a:t>
            </a:r>
          </a:p>
          <a:p>
            <a:pPr lvl="1" eaLnBrk="1" hangingPunct="1"/>
            <a:r>
              <a:rPr lang="en-CA" dirty="0"/>
              <a:t>outcome #2:  A B</a:t>
            </a:r>
          </a:p>
          <a:p>
            <a:pPr lvl="1" eaLnBrk="1" hangingPunct="1"/>
            <a:r>
              <a:rPr lang="en-CA" dirty="0"/>
              <a:t>What is the code?</a:t>
            </a:r>
          </a:p>
          <a:p>
            <a:pPr marL="457200" lvl="1" indent="0" eaLnBrk="1" hangingPunct="1">
              <a:buNone/>
            </a:pPr>
            <a:r>
              <a:rPr lang="en-CA" dirty="0">
                <a:solidFill>
                  <a:schemeClr val="accent1"/>
                </a:solidFill>
              </a:rPr>
              <a:t>sop("A B "); if (?) { sop("C D "); }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68888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89F69-3F19-4C62-8CEA-F391388D9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Week 3, Slide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2A407-A97E-48F1-9EEC-8A9935EBE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dirty="0"/>
              <a:t>Possible outcomes:</a:t>
            </a:r>
          </a:p>
          <a:p>
            <a:pPr lvl="1" eaLnBrk="1" hangingPunct="1"/>
            <a:r>
              <a:rPr lang="en-CA" dirty="0"/>
              <a:t>outcome #1:  A B C F G</a:t>
            </a:r>
          </a:p>
          <a:p>
            <a:pPr lvl="1" eaLnBrk="1" hangingPunct="1"/>
            <a:r>
              <a:rPr lang="en-CA" dirty="0"/>
              <a:t>outcome #2:  A D E F G</a:t>
            </a:r>
          </a:p>
          <a:p>
            <a:pPr lvl="1" eaLnBrk="1" hangingPunct="1"/>
            <a:r>
              <a:rPr lang="en-CA" dirty="0"/>
              <a:t>outcome #3:  A B C F</a:t>
            </a:r>
          </a:p>
          <a:p>
            <a:pPr lvl="1" eaLnBrk="1" hangingPunct="1"/>
            <a:r>
              <a:rPr lang="en-CA" dirty="0"/>
              <a:t>outcome #4:  A D E F</a:t>
            </a:r>
          </a:p>
          <a:p>
            <a:pPr lvl="1" eaLnBrk="1" hangingPunct="1"/>
            <a:r>
              <a:rPr lang="en-CA" dirty="0"/>
              <a:t>What is the code?</a:t>
            </a:r>
          </a:p>
          <a:p>
            <a:pPr marL="457200" lvl="1" indent="0">
              <a:buNone/>
            </a:pPr>
            <a:r>
              <a:rPr lang="en-CA" dirty="0">
                <a:solidFill>
                  <a:schemeClr val="accent1"/>
                </a:solidFill>
              </a:rPr>
              <a:t>sop("A ");</a:t>
            </a:r>
            <a:br>
              <a:rPr lang="en-CA" dirty="0">
                <a:solidFill>
                  <a:schemeClr val="accent1"/>
                </a:solidFill>
              </a:rPr>
            </a:br>
            <a:r>
              <a:rPr lang="en-CA" dirty="0">
                <a:solidFill>
                  <a:schemeClr val="accent1"/>
                </a:solidFill>
              </a:rPr>
              <a:t>if (?) { sop("B C "); } else { sop("D E "); }</a:t>
            </a:r>
          </a:p>
          <a:p>
            <a:pPr marL="457200" lvl="1" indent="0">
              <a:buNone/>
            </a:pPr>
            <a:r>
              <a:rPr lang="en-CA" dirty="0">
                <a:solidFill>
                  <a:schemeClr val="accent1"/>
                </a:solidFill>
              </a:rPr>
              <a:t>sop("F ");</a:t>
            </a:r>
          </a:p>
          <a:p>
            <a:pPr marL="457200" lvl="1" indent="0">
              <a:buNone/>
            </a:pPr>
            <a:r>
              <a:rPr lang="en-CA" dirty="0">
                <a:solidFill>
                  <a:schemeClr val="accent1"/>
                </a:solidFill>
              </a:rPr>
              <a:t>if (?) { sop("G "); }</a:t>
            </a:r>
          </a:p>
        </p:txBody>
      </p:sp>
    </p:spTree>
    <p:extLst>
      <p:ext uri="{BB962C8B-B14F-4D97-AF65-F5344CB8AC3E}">
        <p14:creationId xmlns:p14="http://schemas.microsoft.com/office/powerpoint/2010/main" val="2335164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89F69-3F19-4C62-8CEA-F391388D9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Week 3, Slide #49 (a)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2A407-A97E-48F1-9EEC-8A9935EBE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Write nested if/if-else to generate:</a:t>
            </a:r>
          </a:p>
          <a:p>
            <a:pPr lvl="1" eaLnBrk="1" hangingPunct="1"/>
            <a:r>
              <a:rPr lang="en-US" dirty="0"/>
              <a:t>either "A", "AB", "ABC" or "ABD"</a:t>
            </a:r>
          </a:p>
          <a:p>
            <a:pPr marL="457200" lvl="1" indent="0" eaLnBrk="1" hangingPunct="1"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accent1"/>
                </a:solidFill>
              </a:rPr>
              <a:t>sop("A");</a:t>
            </a:r>
          </a:p>
          <a:p>
            <a:pPr marL="457200" lvl="1" indent="0" eaLnBrk="1" hangingPunct="1">
              <a:buNone/>
            </a:pPr>
            <a:r>
              <a:rPr lang="en-US" dirty="0">
                <a:solidFill>
                  <a:schemeClr val="accent1"/>
                </a:solidFill>
              </a:rPr>
              <a:t>	if (?) {</a:t>
            </a:r>
          </a:p>
          <a:p>
            <a:pPr marL="457200" lvl="1" indent="0" eaLnBrk="1" hangingPunct="1">
              <a:buNone/>
            </a:pPr>
            <a:r>
              <a:rPr lang="en-US" dirty="0">
                <a:solidFill>
                  <a:schemeClr val="accent1"/>
                </a:solidFill>
              </a:rPr>
              <a:t>	    sop("B");</a:t>
            </a:r>
          </a:p>
          <a:p>
            <a:pPr marL="457200" lvl="1" indent="0" eaLnBrk="1" hangingPunct="1">
              <a:buNone/>
            </a:pPr>
            <a:r>
              <a:rPr lang="en-US" dirty="0">
                <a:solidFill>
                  <a:schemeClr val="accent1"/>
                </a:solidFill>
              </a:rPr>
              <a:t>	    if (?) {</a:t>
            </a:r>
          </a:p>
          <a:p>
            <a:pPr marL="457200" lvl="1" indent="0" eaLnBrk="1" hangingPunct="1">
              <a:buNone/>
            </a:pPr>
            <a:r>
              <a:rPr lang="en-US" dirty="0">
                <a:solidFill>
                  <a:schemeClr val="accent1"/>
                </a:solidFill>
              </a:rPr>
              <a:t>	        sop("C");</a:t>
            </a:r>
          </a:p>
          <a:p>
            <a:pPr marL="457200" lvl="1" indent="0" eaLnBrk="1" hangingPunct="1">
              <a:buNone/>
            </a:pPr>
            <a:r>
              <a:rPr lang="en-US" dirty="0">
                <a:solidFill>
                  <a:schemeClr val="accent1"/>
                </a:solidFill>
              </a:rPr>
              <a:t>	    } else {</a:t>
            </a:r>
          </a:p>
          <a:p>
            <a:pPr marL="457200" lvl="1" indent="0" eaLnBrk="1" hangingPunct="1">
              <a:buNone/>
            </a:pPr>
            <a:r>
              <a:rPr lang="en-US" dirty="0">
                <a:solidFill>
                  <a:schemeClr val="accent1"/>
                </a:solidFill>
              </a:rPr>
              <a:t>	        sop("D");</a:t>
            </a:r>
          </a:p>
          <a:p>
            <a:pPr marL="457200" lvl="1" indent="0" eaLnBrk="1" hangingPunct="1">
              <a:buNone/>
            </a:pPr>
            <a:r>
              <a:rPr lang="en-US" dirty="0">
                <a:solidFill>
                  <a:schemeClr val="accent1"/>
                </a:solidFill>
              </a:rPr>
              <a:t>	    }</a:t>
            </a:r>
          </a:p>
          <a:p>
            <a:pPr marL="457200" lvl="1" indent="0" eaLnBrk="1" hangingPunct="1">
              <a:buNone/>
            </a:pPr>
            <a:r>
              <a:rPr lang="en-US" dirty="0">
                <a:solidFill>
                  <a:schemeClr val="accent1"/>
                </a:solidFill>
              </a:rPr>
              <a:t>	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6815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89F69-3F19-4C62-8CEA-F391388D9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Week 3, Slide #49 (b)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2A407-A97E-48F1-9EEC-8A9935EBE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Write nested if/if-else to generate:</a:t>
            </a:r>
          </a:p>
          <a:p>
            <a:pPr lvl="1" eaLnBrk="1" hangingPunct="1"/>
            <a:r>
              <a:rPr lang="en-US" dirty="0"/>
              <a:t>either "A", "ABC" or "AC"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accent1"/>
                </a:solidFill>
              </a:rPr>
              <a:t>sop("A"); 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	if (?) { 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	    if (?) { 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	        sop("B"); 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	    } 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	    sop("C"); 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	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6730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89F69-3F19-4C62-8CEA-F391388D9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Week 3, Slide #49 (c)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2A407-A97E-48F1-9EEC-8A9935EBE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Write nested if/if-else to generate:</a:t>
            </a:r>
          </a:p>
          <a:p>
            <a:pPr lvl="1" eaLnBrk="1" hangingPunct="1"/>
            <a:r>
              <a:rPr lang="en-US" dirty="0"/>
              <a:t>either "A", "ABC", or "D"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accent1"/>
                </a:solidFill>
              </a:rPr>
              <a:t>if (?) {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	    sop("A");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	    if (?) { 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	        sop("BC"); 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	    }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	} else {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	    sop("D");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2605360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15D79-0373-4E4F-87BC-611C2DC3C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Week 3, Slide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BB55C-BE51-4E68-839B-69CDF6C69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Write Boolean expressions for whether…</a:t>
            </a:r>
          </a:p>
          <a:p>
            <a:pPr lvl="1" eaLnBrk="1" hangingPunct="1">
              <a:tabLst>
                <a:tab pos="10312400" algn="r"/>
              </a:tabLst>
            </a:pPr>
            <a:r>
              <a:rPr lang="en-US" dirty="0"/>
              <a:t>x is greater than 0 and y is less than 5	</a:t>
            </a:r>
            <a:r>
              <a:rPr lang="en-US" dirty="0">
                <a:solidFill>
                  <a:schemeClr val="accent1"/>
                </a:solidFill>
              </a:rPr>
              <a:t>x &gt; 0 &amp;&amp; y &lt; 5</a:t>
            </a:r>
          </a:p>
          <a:p>
            <a:pPr lvl="1" eaLnBrk="1" hangingPunct="1">
              <a:tabLst>
                <a:tab pos="10312400" algn="r"/>
              </a:tabLst>
            </a:pPr>
            <a:r>
              <a:rPr lang="en-US" dirty="0"/>
              <a:t>x is greater than zero or y is equal to z	</a:t>
            </a:r>
            <a:r>
              <a:rPr lang="en-US" dirty="0">
                <a:solidFill>
                  <a:schemeClr val="accent1"/>
                </a:solidFill>
              </a:rPr>
              <a:t>x &gt; </a:t>
            </a:r>
            <a:r>
              <a:rPr lang="en-US">
                <a:solidFill>
                  <a:schemeClr val="accent1"/>
                </a:solidFill>
              </a:rPr>
              <a:t>0 || </a:t>
            </a:r>
            <a:r>
              <a:rPr lang="en-US" dirty="0">
                <a:solidFill>
                  <a:schemeClr val="accent1"/>
                </a:solidFill>
              </a:rPr>
              <a:t>y == z</a:t>
            </a:r>
          </a:p>
          <a:p>
            <a:pPr lvl="1" eaLnBrk="1" hangingPunct="1">
              <a:tabLst>
                <a:tab pos="10312400" algn="r"/>
              </a:tabLst>
            </a:pPr>
            <a:r>
              <a:rPr lang="en-US" dirty="0"/>
              <a:t>answer does not start with N	</a:t>
            </a:r>
            <a:r>
              <a:rPr lang="en-US" dirty="0">
                <a:solidFill>
                  <a:schemeClr val="accent1"/>
                </a:solidFill>
              </a:rPr>
              <a:t>!</a:t>
            </a:r>
            <a:r>
              <a:rPr lang="en-US" dirty="0" err="1">
                <a:solidFill>
                  <a:schemeClr val="accent1"/>
                </a:solidFill>
              </a:rPr>
              <a:t>answer.startsWith</a:t>
            </a:r>
            <a:r>
              <a:rPr lang="en-US" dirty="0">
                <a:solidFill>
                  <a:schemeClr val="accent1"/>
                </a:solidFill>
              </a:rPr>
              <a:t>("N")</a:t>
            </a:r>
          </a:p>
          <a:p>
            <a:pPr lvl="1" eaLnBrk="1" hangingPunct="1">
              <a:tabLst>
                <a:tab pos="10312400" algn="r"/>
              </a:tabLst>
            </a:pPr>
            <a:r>
              <a:rPr lang="en-US" dirty="0"/>
              <a:t>it’s not the case that x is greater than the product of y and z	</a:t>
            </a:r>
            <a:r>
              <a:rPr lang="en-US" dirty="0">
                <a:solidFill>
                  <a:schemeClr val="accent1"/>
                </a:solidFill>
              </a:rPr>
              <a:t>!(x &gt; y * z)</a:t>
            </a:r>
          </a:p>
          <a:p>
            <a:pPr lvl="2" eaLnBrk="1" hangingPunct="1">
              <a:tabLst>
                <a:tab pos="10312400" algn="r"/>
              </a:tabLst>
            </a:pPr>
            <a:r>
              <a:rPr lang="en-US" dirty="0"/>
              <a:t>NOTE:  translate </a:t>
            </a:r>
            <a:r>
              <a:rPr lang="en-US" i="1" dirty="0"/>
              <a:t>directly</a:t>
            </a:r>
            <a:r>
              <a:rPr lang="en-US" dirty="0"/>
              <a:t> to Java</a:t>
            </a:r>
          </a:p>
          <a:p>
            <a:pPr lvl="1" eaLnBrk="1" hangingPunct="1">
              <a:tabLst>
                <a:tab pos="10312400" algn="r"/>
              </a:tabLst>
            </a:pPr>
            <a:r>
              <a:rPr lang="en-US" dirty="0"/>
              <a:t>y is greater than x and less than z	</a:t>
            </a:r>
            <a:r>
              <a:rPr lang="en-US" dirty="0">
                <a:solidFill>
                  <a:schemeClr val="accent1"/>
                </a:solidFill>
              </a:rPr>
              <a:t>y &gt; x &amp;&amp; y &lt; z</a:t>
            </a:r>
          </a:p>
          <a:p>
            <a:pPr lvl="1" eaLnBrk="1" hangingPunct="1">
              <a:tabLst>
                <a:tab pos="10312400" algn="r"/>
              </a:tabLst>
            </a:pPr>
            <a:r>
              <a:rPr lang="en-US" dirty="0"/>
              <a:t>x is equal to y but not to z	</a:t>
            </a:r>
            <a:r>
              <a:rPr lang="en-US" dirty="0">
                <a:solidFill>
                  <a:schemeClr val="accent1"/>
                </a:solidFill>
              </a:rPr>
              <a:t>x == y &amp;&amp; x != z</a:t>
            </a:r>
          </a:p>
          <a:p>
            <a:pPr lvl="1" eaLnBrk="1" hangingPunct="1">
              <a:tabLst>
                <a:tab pos="10312400" algn="r"/>
              </a:tabLst>
            </a:pPr>
            <a:r>
              <a:rPr lang="en-US" dirty="0"/>
              <a:t>m or n is greater than 0	</a:t>
            </a:r>
            <a:r>
              <a:rPr lang="en-US" dirty="0">
                <a:solidFill>
                  <a:schemeClr val="accent1"/>
                </a:solidFill>
              </a:rPr>
              <a:t>m &gt; 0 || n &gt; 0</a:t>
            </a:r>
          </a:p>
        </p:txBody>
      </p:sp>
    </p:spTree>
    <p:extLst>
      <p:ext uri="{BB962C8B-B14F-4D97-AF65-F5344CB8AC3E}">
        <p14:creationId xmlns:p14="http://schemas.microsoft.com/office/powerpoint/2010/main" val="18498824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C7641-EEB2-43C8-A56E-8CFADE05D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Week 3, Slide #60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5547A-8E88-403A-B7C1-112D1E8BA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Write “Good morning</a:t>
            </a:r>
            <a:r>
              <a:rPr lang="en-CA" dirty="0"/>
              <a:t>”</a:t>
            </a:r>
            <a:r>
              <a:rPr lang="en-US" dirty="0"/>
              <a:t> if time &lt; 12, “Good afternoon</a:t>
            </a:r>
            <a:r>
              <a:rPr lang="en-CA" dirty="0"/>
              <a:t>”</a:t>
            </a:r>
            <a:r>
              <a:rPr lang="en-US" dirty="0"/>
              <a:t> if 12 </a:t>
            </a:r>
            <a:r>
              <a:rPr lang="en-US" dirty="0">
                <a:sym typeface="Symbol" pitchFamily="18" charset="2"/>
              </a:rPr>
              <a:t> </a:t>
            </a:r>
            <a:r>
              <a:rPr lang="en-US" dirty="0"/>
              <a:t>time &lt; 17, “Good evening</a:t>
            </a:r>
            <a:r>
              <a:rPr lang="en-CA" dirty="0"/>
              <a:t>”</a:t>
            </a:r>
            <a:r>
              <a:rPr lang="en-US" dirty="0"/>
              <a:t> otherwise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if (time &lt; 12) { </a:t>
            </a:r>
            <a:r>
              <a:rPr lang="en-US" dirty="0" err="1">
                <a:solidFill>
                  <a:schemeClr val="accent1"/>
                </a:solidFill>
              </a:rPr>
              <a:t>sout</a:t>
            </a:r>
            <a:r>
              <a:rPr lang="en-US" dirty="0">
                <a:solidFill>
                  <a:schemeClr val="accent1"/>
                </a:solidFill>
              </a:rPr>
              <a:t>("Good morning"); }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else if (time &lt; 17) { </a:t>
            </a:r>
            <a:r>
              <a:rPr lang="en-US" dirty="0" err="1">
                <a:solidFill>
                  <a:schemeClr val="accent1"/>
                </a:solidFill>
              </a:rPr>
              <a:t>sout</a:t>
            </a:r>
            <a:r>
              <a:rPr lang="en-US" dirty="0">
                <a:solidFill>
                  <a:schemeClr val="accent1"/>
                </a:solidFill>
              </a:rPr>
              <a:t>("Good afternoon"); }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else { </a:t>
            </a:r>
            <a:r>
              <a:rPr lang="en-US" dirty="0" err="1">
                <a:solidFill>
                  <a:schemeClr val="accent1"/>
                </a:solidFill>
              </a:rPr>
              <a:t>sout</a:t>
            </a:r>
            <a:r>
              <a:rPr lang="en-US" dirty="0">
                <a:solidFill>
                  <a:schemeClr val="accent1"/>
                </a:solidFill>
              </a:rPr>
              <a:t>("Good evening"); }</a:t>
            </a:r>
          </a:p>
          <a:p>
            <a:pPr eaLnBrk="1" hangingPunct="1"/>
            <a:r>
              <a:rPr lang="en-US" dirty="0"/>
              <a:t>Write “Small</a:t>
            </a:r>
            <a:r>
              <a:rPr lang="en-CA" dirty="0"/>
              <a:t>”</a:t>
            </a:r>
            <a:r>
              <a:rPr lang="en-US" dirty="0"/>
              <a:t> if size is 1, “Medium</a:t>
            </a:r>
            <a:r>
              <a:rPr lang="en-CA" dirty="0"/>
              <a:t>”</a:t>
            </a:r>
            <a:r>
              <a:rPr lang="en-US" dirty="0"/>
              <a:t> if size is 2, “Large</a:t>
            </a:r>
            <a:r>
              <a:rPr lang="en-CA" dirty="0"/>
              <a:t>”</a:t>
            </a:r>
            <a:r>
              <a:rPr lang="en-US" dirty="0"/>
              <a:t> if size is 3, “X-Large</a:t>
            </a:r>
            <a:r>
              <a:rPr lang="en-CA" dirty="0"/>
              <a:t>”</a:t>
            </a:r>
            <a:r>
              <a:rPr lang="en-US" dirty="0"/>
              <a:t> if size is 4, and “XX-Large</a:t>
            </a:r>
            <a:r>
              <a:rPr lang="en-CA" dirty="0"/>
              <a:t>”</a:t>
            </a:r>
            <a:r>
              <a:rPr lang="en-US" dirty="0"/>
              <a:t> if size is 5</a:t>
            </a:r>
          </a:p>
          <a:p>
            <a:pPr lvl="1" eaLnBrk="1" hangingPunct="1"/>
            <a:r>
              <a:rPr lang="en-US" dirty="0"/>
              <a:t>don’t write anything if size is not 1..5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 no else at the end!</a:t>
            </a:r>
            <a:endParaRPr lang="en-US" dirty="0">
              <a:solidFill>
                <a:srgbClr val="FF0000"/>
              </a:solidFill>
            </a:endParaRPr>
          </a:p>
          <a:p>
            <a:pPr marL="457200" lvl="1" indent="0" eaLnBrk="1" hangingPunct="1">
              <a:buNone/>
            </a:pPr>
            <a:r>
              <a:rPr lang="en-US" dirty="0">
                <a:solidFill>
                  <a:schemeClr val="accent1"/>
                </a:solidFill>
              </a:rPr>
              <a:t>if (size == 1) { </a:t>
            </a:r>
            <a:r>
              <a:rPr lang="en-US" dirty="0" err="1">
                <a:solidFill>
                  <a:schemeClr val="accent1"/>
                </a:solidFill>
              </a:rPr>
              <a:t>sout</a:t>
            </a:r>
            <a:r>
              <a:rPr lang="en-US" dirty="0">
                <a:solidFill>
                  <a:schemeClr val="accent1"/>
                </a:solidFill>
              </a:rPr>
              <a:t>("Small"); } else if (size == 2) { </a:t>
            </a:r>
            <a:r>
              <a:rPr lang="en-US" dirty="0" err="1">
                <a:solidFill>
                  <a:schemeClr val="accent1"/>
                </a:solidFill>
              </a:rPr>
              <a:t>sout</a:t>
            </a:r>
            <a:r>
              <a:rPr lang="en-US" dirty="0">
                <a:solidFill>
                  <a:schemeClr val="accent1"/>
                </a:solidFill>
              </a:rPr>
              <a:t>("Medium"); } 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else if (size == 3) { </a:t>
            </a:r>
            <a:r>
              <a:rPr lang="en-US" dirty="0" err="1">
                <a:solidFill>
                  <a:schemeClr val="accent1"/>
                </a:solidFill>
              </a:rPr>
              <a:t>sout</a:t>
            </a:r>
            <a:r>
              <a:rPr lang="en-US" dirty="0">
                <a:solidFill>
                  <a:schemeClr val="accent1"/>
                </a:solidFill>
              </a:rPr>
              <a:t>("Large"); } else if (size == 4) { </a:t>
            </a:r>
            <a:r>
              <a:rPr lang="en-US" dirty="0" err="1">
                <a:solidFill>
                  <a:schemeClr val="accent1"/>
                </a:solidFill>
              </a:rPr>
              <a:t>sout</a:t>
            </a:r>
            <a:r>
              <a:rPr lang="en-US" dirty="0">
                <a:solidFill>
                  <a:schemeClr val="accent1"/>
                </a:solidFill>
              </a:rPr>
              <a:t>("X-Large"); } 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else if (size == 5) { </a:t>
            </a:r>
            <a:r>
              <a:rPr lang="en-US" dirty="0" err="1">
                <a:solidFill>
                  <a:schemeClr val="accent1"/>
                </a:solidFill>
              </a:rPr>
              <a:t>sout</a:t>
            </a:r>
            <a:r>
              <a:rPr lang="en-US" dirty="0">
                <a:solidFill>
                  <a:schemeClr val="accent1"/>
                </a:solidFill>
              </a:rPr>
              <a:t>("XX-Large"); }</a:t>
            </a:r>
          </a:p>
        </p:txBody>
      </p:sp>
    </p:spTree>
    <p:extLst>
      <p:ext uri="{BB962C8B-B14F-4D97-AF65-F5344CB8AC3E}">
        <p14:creationId xmlns:p14="http://schemas.microsoft.com/office/powerpoint/2010/main" val="3540244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96587-0906-4C2C-94D3-7C9B861C9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Notes on the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1DA3F-653E-4D32-A2B3-673D09B7A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 use the following abbreviations in code:</a:t>
            </a:r>
          </a:p>
          <a:p>
            <a:pPr lvl="1"/>
            <a:r>
              <a:rPr lang="en-CA" dirty="0" err="1"/>
              <a:t>sout</a:t>
            </a:r>
            <a:r>
              <a:rPr lang="en-CA" dirty="0"/>
              <a:t> </a:t>
            </a:r>
            <a:r>
              <a:rPr lang="en-CA" dirty="0">
                <a:sym typeface="Wingdings" panose="05000000000000000000" pitchFamily="2" charset="2"/>
              </a:rPr>
              <a:t> </a:t>
            </a:r>
            <a:r>
              <a:rPr lang="en-CA" dirty="0" err="1">
                <a:sym typeface="Wingdings" panose="05000000000000000000" pitchFamily="2" charset="2"/>
              </a:rPr>
              <a:t>System.out.println</a:t>
            </a:r>
            <a:endParaRPr lang="en-CA" dirty="0">
              <a:sym typeface="Wingdings" panose="05000000000000000000" pitchFamily="2" charset="2"/>
            </a:endParaRPr>
          </a:p>
          <a:p>
            <a:pPr lvl="1"/>
            <a:r>
              <a:rPr lang="en-CA" dirty="0">
                <a:sym typeface="Wingdings" panose="05000000000000000000" pitchFamily="2" charset="2"/>
              </a:rPr>
              <a:t>sop  </a:t>
            </a:r>
            <a:r>
              <a:rPr lang="en-CA" dirty="0" err="1">
                <a:sym typeface="Wingdings" panose="05000000000000000000" pitchFamily="2" charset="2"/>
              </a:rPr>
              <a:t>System.out.print</a:t>
            </a:r>
            <a:endParaRPr lang="en-CA" dirty="0">
              <a:sym typeface="Wingdings" panose="05000000000000000000" pitchFamily="2" charset="2"/>
            </a:endParaRPr>
          </a:p>
          <a:p>
            <a:r>
              <a:rPr lang="en-CA" dirty="0">
                <a:sym typeface="Wingdings" panose="05000000000000000000" pitchFamily="2" charset="2"/>
              </a:rPr>
              <a:t>Those need to be expanded to make valid Java code.</a:t>
            </a:r>
          </a:p>
          <a:p>
            <a:r>
              <a:rPr lang="en-CA" dirty="0">
                <a:sym typeface="Wingdings" panose="05000000000000000000" pitchFamily="2" charset="2"/>
              </a:rPr>
              <a:t>The answers are program fragments – just pieces of the programs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the rest of the required parts of a Java program need to be added to get the solutions to run!</a:t>
            </a:r>
          </a:p>
          <a:p>
            <a:r>
              <a:rPr lang="en-CA" dirty="0">
                <a:sym typeface="Wingdings" panose="05000000000000000000" pitchFamily="2" charset="2"/>
              </a:rPr>
              <a:t>These answers are suitable for tests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you can use the same abbreviations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your answers will also be program fragments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665580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C644D-C747-4BF0-A4E8-8756C722A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Week 3, Slide #67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1BF7F-B01B-4C19-A25F-2D99A72BDC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Create a variable named </a:t>
            </a:r>
            <a:r>
              <a:rPr lang="en-CA" dirty="0" err="1"/>
              <a:t>saidYes</a:t>
            </a:r>
            <a:r>
              <a:rPr lang="en-CA" dirty="0"/>
              <a:t>; Ask user if they are an adult; Set </a:t>
            </a:r>
            <a:r>
              <a:rPr lang="en-CA" dirty="0" err="1"/>
              <a:t>saidYes</a:t>
            </a:r>
            <a:r>
              <a:rPr lang="en-CA" dirty="0"/>
              <a:t> to true or false (true if they said “Yes” (ignoring case), false otherwise)</a:t>
            </a:r>
          </a:p>
          <a:p>
            <a:pPr marL="457200" lvl="1" indent="0">
              <a:buNone/>
            </a:pPr>
            <a:r>
              <a:rPr lang="en-CA" dirty="0" err="1">
                <a:solidFill>
                  <a:schemeClr val="accent1"/>
                </a:solidFill>
              </a:rPr>
              <a:t>boolean</a:t>
            </a:r>
            <a:r>
              <a:rPr lang="en-CA" dirty="0">
                <a:solidFill>
                  <a:schemeClr val="accent1"/>
                </a:solidFill>
              </a:rPr>
              <a:t> </a:t>
            </a:r>
            <a:r>
              <a:rPr lang="en-CA" dirty="0" err="1">
                <a:solidFill>
                  <a:schemeClr val="accent1"/>
                </a:solidFill>
              </a:rPr>
              <a:t>saidYes</a:t>
            </a:r>
            <a:r>
              <a:rPr lang="en-CA" dirty="0">
                <a:solidFill>
                  <a:schemeClr val="accent1"/>
                </a:solidFill>
              </a:rPr>
              <a:t>;</a:t>
            </a:r>
          </a:p>
          <a:p>
            <a:pPr marL="457200" lvl="1" indent="0">
              <a:buNone/>
            </a:pPr>
            <a:r>
              <a:rPr lang="en-CA" dirty="0">
                <a:solidFill>
                  <a:schemeClr val="accent1"/>
                </a:solidFill>
              </a:rPr>
              <a:t>sop("Are you an adult? ");</a:t>
            </a:r>
          </a:p>
          <a:p>
            <a:pPr marL="457200" lvl="1" indent="0">
              <a:buNone/>
            </a:pPr>
            <a:r>
              <a:rPr lang="en-CA" dirty="0">
                <a:solidFill>
                  <a:schemeClr val="accent1"/>
                </a:solidFill>
              </a:rPr>
              <a:t>String answer = </a:t>
            </a:r>
            <a:r>
              <a:rPr lang="en-CA" dirty="0" err="1">
                <a:solidFill>
                  <a:schemeClr val="accent1"/>
                </a:solidFill>
              </a:rPr>
              <a:t>kbd.nextLine</a:t>
            </a:r>
            <a:r>
              <a:rPr lang="en-CA" dirty="0">
                <a:solidFill>
                  <a:schemeClr val="accent1"/>
                </a:solidFill>
              </a:rPr>
              <a:t>();</a:t>
            </a:r>
          </a:p>
          <a:p>
            <a:pPr marL="457200" lvl="1" indent="0">
              <a:buNone/>
            </a:pPr>
            <a:r>
              <a:rPr lang="en-CA" dirty="0" err="1">
                <a:solidFill>
                  <a:schemeClr val="accent1"/>
                </a:solidFill>
              </a:rPr>
              <a:t>saidYes</a:t>
            </a:r>
            <a:r>
              <a:rPr lang="en-CA" dirty="0">
                <a:solidFill>
                  <a:schemeClr val="accent1"/>
                </a:solidFill>
              </a:rPr>
              <a:t> = </a:t>
            </a:r>
            <a:r>
              <a:rPr lang="en-CA" dirty="0" err="1">
                <a:solidFill>
                  <a:schemeClr val="accent1"/>
                </a:solidFill>
              </a:rPr>
              <a:t>answer.equalsIgnoreCase</a:t>
            </a:r>
            <a:r>
              <a:rPr lang="en-CA" dirty="0">
                <a:solidFill>
                  <a:schemeClr val="accent1"/>
                </a:solidFill>
              </a:rPr>
              <a:t>("YES");</a:t>
            </a:r>
          </a:p>
          <a:p>
            <a:r>
              <a:rPr lang="en-CA" dirty="0"/>
              <a:t>Can you do it without using any variables for what the user typed in?</a:t>
            </a:r>
          </a:p>
          <a:p>
            <a:pPr marL="457200" lvl="1" indent="0">
              <a:buNone/>
            </a:pPr>
            <a:r>
              <a:rPr lang="en-CA" dirty="0" err="1">
                <a:solidFill>
                  <a:schemeClr val="accent1"/>
                </a:solidFill>
              </a:rPr>
              <a:t>boolean</a:t>
            </a:r>
            <a:r>
              <a:rPr lang="en-CA" dirty="0">
                <a:solidFill>
                  <a:schemeClr val="accent1"/>
                </a:solidFill>
              </a:rPr>
              <a:t> </a:t>
            </a:r>
            <a:r>
              <a:rPr lang="en-CA" dirty="0" err="1">
                <a:solidFill>
                  <a:schemeClr val="accent1"/>
                </a:solidFill>
              </a:rPr>
              <a:t>saidYes</a:t>
            </a:r>
            <a:r>
              <a:rPr lang="en-CA" dirty="0">
                <a:solidFill>
                  <a:schemeClr val="accent1"/>
                </a:solidFill>
              </a:rPr>
              <a:t>;</a:t>
            </a:r>
          </a:p>
          <a:p>
            <a:pPr marL="457200" lvl="1" indent="0">
              <a:buNone/>
            </a:pPr>
            <a:r>
              <a:rPr lang="en-CA" dirty="0">
                <a:solidFill>
                  <a:schemeClr val="accent1"/>
                </a:solidFill>
              </a:rPr>
              <a:t>sop("Are you an adult? ");</a:t>
            </a:r>
          </a:p>
          <a:p>
            <a:pPr marL="457200" lvl="1" indent="0">
              <a:buNone/>
            </a:pPr>
            <a:r>
              <a:rPr lang="en-CA" dirty="0" err="1">
                <a:solidFill>
                  <a:schemeClr val="accent1"/>
                </a:solidFill>
              </a:rPr>
              <a:t>saidYes</a:t>
            </a:r>
            <a:r>
              <a:rPr lang="en-CA" dirty="0">
                <a:solidFill>
                  <a:schemeClr val="accent1"/>
                </a:solidFill>
              </a:rPr>
              <a:t> = </a:t>
            </a:r>
            <a:r>
              <a:rPr lang="en-CA" dirty="0" err="1">
                <a:solidFill>
                  <a:schemeClr val="accent1"/>
                </a:solidFill>
              </a:rPr>
              <a:t>kbd.nextLine</a:t>
            </a:r>
            <a:r>
              <a:rPr lang="en-CA" dirty="0">
                <a:solidFill>
                  <a:schemeClr val="accent1"/>
                </a:solidFill>
              </a:rPr>
              <a:t>().</a:t>
            </a:r>
            <a:r>
              <a:rPr lang="en-CA" dirty="0" err="1">
                <a:solidFill>
                  <a:schemeClr val="accent1"/>
                </a:solidFill>
              </a:rPr>
              <a:t>equalsIgnoreCase</a:t>
            </a:r>
            <a:r>
              <a:rPr lang="en-CA" dirty="0">
                <a:solidFill>
                  <a:schemeClr val="accent1"/>
                </a:solidFill>
              </a:rPr>
              <a:t>("YES");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946460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A9BCB-411F-4B86-A8BA-272EA023C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Week 4, Slide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1372B-51C5-45A3-AF57-5BC61FD58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dirty="0"/>
              <a:t>Track the variables’ values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3768725" algn="ctr"/>
                <a:tab pos="4843463" algn="ctr"/>
                <a:tab pos="5918200" algn="ctr"/>
              </a:tabLst>
            </a:pPr>
            <a:r>
              <a:rPr lang="en-CA" sz="2800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CA" sz="2800" u="sng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CA" sz="2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2800" u="sng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en-CA" sz="2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2800" u="sng" dirty="0">
                <a:latin typeface="Courier New" pitchFamily="49" charset="0"/>
                <a:cs typeface="Courier New" pitchFamily="49" charset="0"/>
              </a:rPr>
              <a:t>c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3768725" algn="ctr"/>
                <a:tab pos="4843463" algn="ctr"/>
                <a:tab pos="5918200" algn="ctr"/>
              </a:tabLst>
            </a:pPr>
            <a:r>
              <a:rPr lang="en-CA" sz="2800" dirty="0">
                <a:latin typeface="Courier New" pitchFamily="49" charset="0"/>
                <a:cs typeface="Courier New" pitchFamily="49" charset="0"/>
              </a:rPr>
              <a:t>	a = 1;	1	?	?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3768725" algn="ctr"/>
                <a:tab pos="4843463" algn="ctr"/>
                <a:tab pos="5918200" algn="ctr"/>
              </a:tabLst>
            </a:pPr>
            <a:r>
              <a:rPr lang="en-CA" sz="2800" dirty="0">
                <a:latin typeface="Courier New" pitchFamily="49" charset="0"/>
                <a:cs typeface="Courier New" pitchFamily="49" charset="0"/>
              </a:rPr>
              <a:t>	a++;	</a:t>
            </a:r>
            <a:r>
              <a:rPr lang="en-CA" sz="2800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CA" sz="28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3768725" algn="ctr"/>
                <a:tab pos="4843463" algn="ctr"/>
                <a:tab pos="5918200" algn="ctr"/>
              </a:tabLst>
            </a:pPr>
            <a:r>
              <a:rPr lang="en-CA" sz="2800" dirty="0">
                <a:latin typeface="Courier New" pitchFamily="49" charset="0"/>
                <a:cs typeface="Courier New" pitchFamily="49" charset="0"/>
              </a:rPr>
              <a:t>	b = a + 6;		</a:t>
            </a:r>
            <a:r>
              <a:rPr lang="en-CA" sz="2800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8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3768725" algn="ctr"/>
                <a:tab pos="4843463" algn="ctr"/>
                <a:tab pos="5918200" algn="ctr"/>
              </a:tabLst>
            </a:pPr>
            <a:r>
              <a:rPr lang="en-CA" sz="2800" dirty="0">
                <a:latin typeface="Courier New" pitchFamily="49" charset="0"/>
                <a:cs typeface="Courier New" pitchFamily="49" charset="0"/>
              </a:rPr>
              <a:t>	b--;		</a:t>
            </a:r>
            <a:r>
              <a:rPr lang="en-CA" sz="2800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7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3768725" algn="ctr"/>
                <a:tab pos="4843463" algn="ctr"/>
                <a:tab pos="5918200" algn="ctr"/>
              </a:tabLst>
            </a:pPr>
            <a:r>
              <a:rPr lang="en-CA" sz="2800" dirty="0">
                <a:latin typeface="Courier New" pitchFamily="49" charset="0"/>
                <a:cs typeface="Courier New" pitchFamily="49" charset="0"/>
              </a:rPr>
              <a:t>	c = b * 5;			</a:t>
            </a:r>
            <a:r>
              <a:rPr lang="en-CA" sz="2800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35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3768725" algn="ctr"/>
                <a:tab pos="4843463" algn="ctr"/>
                <a:tab pos="5918200" algn="ctr"/>
              </a:tabLst>
            </a:pPr>
            <a:r>
              <a:rPr lang="en-CA" sz="2800" dirty="0">
                <a:latin typeface="Courier New" pitchFamily="49" charset="0"/>
                <a:cs typeface="Courier New" pitchFamily="49" charset="0"/>
              </a:rPr>
              <a:t>	c += a;			</a:t>
            </a:r>
            <a:r>
              <a:rPr lang="en-CA" sz="2800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37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3768725" algn="ctr"/>
                <a:tab pos="4843463" algn="ctr"/>
                <a:tab pos="5918200" algn="ctr"/>
              </a:tabLst>
            </a:pPr>
            <a:r>
              <a:rPr lang="en-CA" sz="2800" dirty="0">
                <a:latin typeface="Courier New" pitchFamily="49" charset="0"/>
                <a:cs typeface="Courier New" pitchFamily="49" charset="0"/>
              </a:rPr>
              <a:t>	a *= 10;	</a:t>
            </a:r>
            <a:r>
              <a:rPr lang="en-CA" sz="2800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20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3768725" algn="ctr"/>
                <a:tab pos="4843463" algn="ctr"/>
                <a:tab pos="5918200" algn="ctr"/>
              </a:tabLst>
            </a:pPr>
            <a:r>
              <a:rPr lang="en-CA" sz="2800" dirty="0">
                <a:latin typeface="Courier New" pitchFamily="49" charset="0"/>
                <a:cs typeface="Courier New" pitchFamily="49" charset="0"/>
              </a:rPr>
              <a:t>	b /= 2;		</a:t>
            </a:r>
            <a:r>
              <a:rPr lang="en-CA" sz="2800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3768725" algn="ctr"/>
                <a:tab pos="4843463" algn="ctr"/>
                <a:tab pos="5918200" algn="ctr"/>
              </a:tabLst>
            </a:pPr>
            <a:r>
              <a:rPr lang="en-CA" sz="2800" dirty="0">
                <a:latin typeface="Courier New" pitchFamily="49" charset="0"/>
                <a:cs typeface="Courier New" pitchFamily="49" charset="0"/>
              </a:rPr>
              <a:t>	c %= 4;			</a:t>
            </a:r>
            <a:r>
              <a:rPr lang="en-CA" sz="2800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  <a:tabLst>
                <a:tab pos="3768725" algn="ctr"/>
                <a:tab pos="4843463" algn="ctr"/>
                <a:tab pos="5918200" algn="ctr"/>
              </a:tabLst>
            </a:pPr>
            <a:r>
              <a:rPr lang="en-CA" sz="2800" dirty="0">
                <a:latin typeface="Courier New" pitchFamily="49" charset="0"/>
                <a:cs typeface="Courier New" pitchFamily="49" charset="0"/>
              </a:rPr>
              <a:t>	a *= b + c;	</a:t>
            </a:r>
            <a:r>
              <a:rPr lang="en-CA" sz="2800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80</a:t>
            </a:r>
          </a:p>
        </p:txBody>
      </p:sp>
    </p:spTree>
    <p:extLst>
      <p:ext uri="{BB962C8B-B14F-4D97-AF65-F5344CB8AC3E}">
        <p14:creationId xmlns:p14="http://schemas.microsoft.com/office/powerpoint/2010/main" val="38586101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560AC-EFEA-4CBE-9727-3F0D4D26B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Week 4, Slide #44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7377C-D8CB-4BBF-BE09-B5D0CCF6C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dirty="0"/>
              <a:t>Declare Java constants for</a:t>
            </a:r>
          </a:p>
          <a:p>
            <a:pPr lvl="1" eaLnBrk="1" hangingPunct="1"/>
            <a:r>
              <a:rPr lang="en-CA" dirty="0"/>
              <a:t>the maximum allowable enrolment for a course (which is 100)</a:t>
            </a:r>
          </a:p>
          <a:p>
            <a:pPr marL="457200" lvl="1" indent="0" eaLnBrk="1" hangingPunct="1">
              <a:buNone/>
            </a:pPr>
            <a:r>
              <a:rPr lang="en-CA" dirty="0"/>
              <a:t>	</a:t>
            </a:r>
            <a:r>
              <a:rPr lang="en-CA" dirty="0">
                <a:solidFill>
                  <a:schemeClr val="accent1"/>
                </a:solidFill>
              </a:rPr>
              <a:t>public static final int MAX_ENROLMENT = 100;</a:t>
            </a:r>
          </a:p>
          <a:p>
            <a:pPr lvl="1" eaLnBrk="1" hangingPunct="1"/>
            <a:r>
              <a:rPr lang="en-CA" dirty="0"/>
              <a:t>the number of feet in a mile (5280)</a:t>
            </a:r>
          </a:p>
          <a:p>
            <a:pPr marL="457200" lvl="1" indent="0" eaLnBrk="1" hangingPunct="1">
              <a:buNone/>
            </a:pPr>
            <a:r>
              <a:rPr lang="en-CA" dirty="0"/>
              <a:t>	</a:t>
            </a:r>
            <a:r>
              <a:rPr lang="en-CA" dirty="0">
                <a:solidFill>
                  <a:schemeClr val="accent1"/>
                </a:solidFill>
              </a:rPr>
              <a:t>public static final int FEET_PER_MILE = 5280;</a:t>
            </a:r>
          </a:p>
          <a:p>
            <a:pPr lvl="1" eaLnBrk="1" hangingPunct="1"/>
            <a:r>
              <a:rPr lang="en-CA" dirty="0"/>
              <a:t>the number of cm in an inch (2.54)</a:t>
            </a:r>
          </a:p>
          <a:p>
            <a:pPr marL="457200" lvl="1" indent="0" eaLnBrk="1" hangingPunct="1">
              <a:buNone/>
            </a:pPr>
            <a:r>
              <a:rPr lang="en-CA" dirty="0"/>
              <a:t>	</a:t>
            </a:r>
            <a:r>
              <a:rPr lang="en-CA" dirty="0">
                <a:solidFill>
                  <a:schemeClr val="accent1"/>
                </a:solidFill>
              </a:rPr>
              <a:t>public static final double CM_PER_INCH = 2.54;</a:t>
            </a:r>
          </a:p>
          <a:p>
            <a:pPr lvl="1" eaLnBrk="1" hangingPunct="1"/>
            <a:r>
              <a:rPr lang="en-CA" dirty="0"/>
              <a:t>the name of a data file (numbers.txt)</a:t>
            </a:r>
          </a:p>
          <a:p>
            <a:pPr marL="457200" lvl="1" indent="0" eaLnBrk="1" hangingPunct="1">
              <a:buNone/>
            </a:pPr>
            <a:r>
              <a:rPr lang="en-CA" dirty="0"/>
              <a:t>	</a:t>
            </a:r>
            <a:r>
              <a:rPr lang="en-CA" dirty="0">
                <a:solidFill>
                  <a:schemeClr val="accent1"/>
                </a:solidFill>
              </a:rPr>
              <a:t>public static final String DATA_FILE_NAME = "numbers.txt";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142278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BA5A2-6B69-433D-9D59-2F3B676F4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Week 4, Slide #47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C6704-2614-449E-97BF-ACF9C8EFA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Write a loop to print out “Hello” 10 times (each “Hello” on its own line)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for (int 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 = 1; 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 &lt;= 10; ++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) {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    </a:t>
            </a:r>
            <a:r>
              <a:rPr lang="en-US" dirty="0" err="1">
                <a:solidFill>
                  <a:schemeClr val="accent1"/>
                </a:solidFill>
              </a:rPr>
              <a:t>sout</a:t>
            </a:r>
            <a:r>
              <a:rPr lang="en-US" dirty="0">
                <a:solidFill>
                  <a:schemeClr val="accent1"/>
                </a:solidFill>
              </a:rPr>
              <a:t>("Hello");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}</a:t>
            </a:r>
          </a:p>
          <a:p>
            <a:pPr eaLnBrk="1" hangingPunct="1"/>
            <a:r>
              <a:rPr lang="en-US" dirty="0"/>
              <a:t>Write a loop to print out the numbers from 1 to 20 on a single line</a:t>
            </a:r>
          </a:p>
          <a:p>
            <a:pPr lvl="1" eaLnBrk="1" hangingPunct="1"/>
            <a:r>
              <a:rPr lang="en-US" dirty="0"/>
              <a:t>separate the numbers by spaces</a:t>
            </a:r>
          </a:p>
          <a:p>
            <a:pPr lvl="1" eaLnBrk="1" hangingPunct="1"/>
            <a:r>
              <a:rPr lang="en-US" dirty="0"/>
              <a:t>end the line </a:t>
            </a:r>
            <a:r>
              <a:rPr lang="en-US" i="1" dirty="0"/>
              <a:t>when you’re done</a:t>
            </a:r>
          </a:p>
          <a:p>
            <a:pPr marL="457200" lvl="1" indent="0" eaLnBrk="1" hangingPunct="1">
              <a:buNone/>
            </a:pPr>
            <a:r>
              <a:rPr lang="en-US" dirty="0">
                <a:solidFill>
                  <a:schemeClr val="accent1"/>
                </a:solidFill>
              </a:rPr>
              <a:t>for (int 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 = 1; 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 &lt;= 20; ++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) {</a:t>
            </a:r>
          </a:p>
          <a:p>
            <a:pPr marL="457200" lvl="1" indent="0" eaLnBrk="1" hangingPunct="1">
              <a:buNone/>
            </a:pPr>
            <a:r>
              <a:rPr lang="en-US" dirty="0">
                <a:solidFill>
                  <a:schemeClr val="accent1"/>
                </a:solidFill>
              </a:rPr>
              <a:t>	sop(</a:t>
            </a:r>
            <a:r>
              <a:rPr lang="en-US" dirty="0" err="1">
                <a:solidFill>
                  <a:schemeClr val="accent1"/>
                </a:solidFill>
              </a:rPr>
              <a:t>i</a:t>
            </a:r>
            <a:r>
              <a:rPr lang="en-US" dirty="0">
                <a:solidFill>
                  <a:schemeClr val="accent1"/>
                </a:solidFill>
              </a:rPr>
              <a:t> + " ");</a:t>
            </a:r>
          </a:p>
          <a:p>
            <a:pPr marL="457200" lvl="1" indent="0" eaLnBrk="1" hangingPunct="1">
              <a:buNone/>
            </a:pPr>
            <a:r>
              <a:rPr lang="en-US" dirty="0">
                <a:solidFill>
                  <a:schemeClr val="accent1"/>
                </a:solidFill>
              </a:rPr>
              <a:t>}</a:t>
            </a:r>
          </a:p>
          <a:p>
            <a:pPr marL="457200" lvl="1" indent="0" eaLnBrk="1" hangingPunct="1">
              <a:buNone/>
            </a:pPr>
            <a:r>
              <a:rPr lang="en-US" dirty="0" err="1">
                <a:solidFill>
                  <a:schemeClr val="accent1"/>
                </a:solidFill>
              </a:rPr>
              <a:t>sout</a:t>
            </a:r>
            <a:r>
              <a:rPr lang="en-US" dirty="0">
                <a:solidFill>
                  <a:schemeClr val="accent1"/>
                </a:solidFill>
              </a:rPr>
              <a:t>();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661315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BA518-6A2D-418A-B5C2-BE52E3A2A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Week 4, Slide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85FBE-5757-4073-B1E6-807AD954C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7090"/>
            <a:ext cx="10515600" cy="4351338"/>
          </a:xfrm>
        </p:spPr>
        <p:txBody>
          <a:bodyPr/>
          <a:lstStyle/>
          <a:p>
            <a:r>
              <a:rPr lang="en-US" sz="2800" dirty="0"/>
              <a:t>Change this loop </a:t>
            </a:r>
            <a:br>
              <a:rPr lang="en-US" sz="2800" dirty="0"/>
            </a:br>
            <a:r>
              <a:rPr lang="en-US" sz="2800" dirty="0"/>
              <a:t>into a loop to find </a:t>
            </a:r>
            <a:br>
              <a:rPr lang="en-US" sz="2800" dirty="0"/>
            </a:br>
            <a:r>
              <a:rPr lang="en-US" sz="2800" dirty="0"/>
              <a:t>the </a:t>
            </a:r>
            <a:r>
              <a:rPr lang="en-US" sz="2800" i="1" dirty="0"/>
              <a:t>minimum</a:t>
            </a:r>
            <a:r>
              <a:rPr lang="en-US" sz="2800" dirty="0"/>
              <a:t> value</a:t>
            </a:r>
          </a:p>
          <a:p>
            <a:pPr marL="0" indent="0">
              <a:buNone/>
            </a:pPr>
            <a:endParaRPr lang="en-US" sz="2800" dirty="0"/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int min, n;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min = </a:t>
            </a:r>
            <a:r>
              <a:rPr lang="en-US" dirty="0" err="1">
                <a:solidFill>
                  <a:schemeClr val="accent1"/>
                </a:solidFill>
              </a:rPr>
              <a:t>Integer.MAX_VALUE</a:t>
            </a:r>
            <a:r>
              <a:rPr lang="en-US" dirty="0">
                <a:solidFill>
                  <a:schemeClr val="accent1"/>
                </a:solidFill>
              </a:rPr>
              <a:t>;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for (int n = 1; n &lt;= N; ++n) {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    num = </a:t>
            </a:r>
            <a:r>
              <a:rPr lang="en-US" dirty="0" err="1">
                <a:solidFill>
                  <a:schemeClr val="accent1"/>
                </a:solidFill>
              </a:rPr>
              <a:t>kbd.nextInt</a:t>
            </a:r>
            <a:r>
              <a:rPr lang="en-US" dirty="0">
                <a:solidFill>
                  <a:schemeClr val="accent1"/>
                </a:solidFill>
              </a:rPr>
              <a:t>();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    min = </a:t>
            </a:r>
            <a:r>
              <a:rPr lang="en-US" dirty="0" err="1">
                <a:solidFill>
                  <a:schemeClr val="accent1"/>
                </a:solidFill>
              </a:rPr>
              <a:t>Math.min</a:t>
            </a:r>
            <a:r>
              <a:rPr lang="en-US" dirty="0">
                <a:solidFill>
                  <a:schemeClr val="accent1"/>
                </a:solidFill>
              </a:rPr>
              <a:t>(min, num);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}</a:t>
            </a:r>
          </a:p>
          <a:p>
            <a:endParaRPr lang="en-CA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9A6111A-BF27-435B-9215-94D772B17E95}"/>
              </a:ext>
            </a:extLst>
          </p:cNvPr>
          <p:cNvSpPr txBox="1">
            <a:spLocks noChangeArrowheads="1"/>
          </p:cNvSpPr>
          <p:nvPr/>
        </p:nvSpPr>
        <p:spPr>
          <a:xfrm>
            <a:off x="4386649" y="1807090"/>
            <a:ext cx="4800600" cy="4114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tx2"/>
                </a:solidFill>
                <a:latin typeface="Courier New" pitchFamily="49" charset="0"/>
              </a:rPr>
              <a:t>int max, n;</a:t>
            </a:r>
          </a:p>
          <a:p>
            <a:pPr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tx2"/>
                </a:solidFill>
                <a:latin typeface="Courier New" pitchFamily="49" charset="0"/>
              </a:rPr>
              <a:t>max = </a:t>
            </a:r>
            <a:r>
              <a:rPr lang="en-US" sz="2000" dirty="0" err="1">
                <a:solidFill>
                  <a:schemeClr val="tx2"/>
                </a:solidFill>
                <a:latin typeface="Courier New" pitchFamily="49" charset="0"/>
              </a:rPr>
              <a:t>Integer.MIN_VALUE</a:t>
            </a:r>
            <a:r>
              <a:rPr lang="en-US" sz="2000" dirty="0">
                <a:solidFill>
                  <a:schemeClr val="tx2"/>
                </a:solidFill>
                <a:latin typeface="Courier New" pitchFamily="49" charset="0"/>
              </a:rPr>
              <a:t>;</a:t>
            </a:r>
          </a:p>
          <a:p>
            <a:pPr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tx2"/>
                </a:solidFill>
                <a:latin typeface="Courier New" pitchFamily="49" charset="0"/>
              </a:rPr>
              <a:t>for(n = 1; n &lt;= N; ++n) {</a:t>
            </a:r>
          </a:p>
          <a:p>
            <a:pPr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tx2"/>
                </a:solidFill>
                <a:latin typeface="Courier New" pitchFamily="49" charset="0"/>
              </a:rPr>
              <a:t>    num = </a:t>
            </a:r>
            <a:r>
              <a:rPr lang="en-US" sz="2000" dirty="0" err="1">
                <a:solidFill>
                  <a:schemeClr val="tx2"/>
                </a:solidFill>
                <a:latin typeface="Courier New" pitchFamily="49" charset="0"/>
              </a:rPr>
              <a:t>kbd.nextInt</a:t>
            </a:r>
            <a:r>
              <a:rPr lang="en-US" sz="2000" dirty="0">
                <a:solidFill>
                  <a:schemeClr val="tx2"/>
                </a:solidFill>
                <a:latin typeface="Courier New" pitchFamily="49" charset="0"/>
              </a:rPr>
              <a:t>();</a:t>
            </a:r>
          </a:p>
          <a:p>
            <a:pPr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tx2"/>
                </a:solidFill>
                <a:latin typeface="Courier New" pitchFamily="49" charset="0"/>
              </a:rPr>
              <a:t>    max = </a:t>
            </a:r>
            <a:r>
              <a:rPr lang="en-US" sz="2000" dirty="0" err="1">
                <a:solidFill>
                  <a:schemeClr val="tx2"/>
                </a:solidFill>
                <a:latin typeface="Courier New" pitchFamily="49" charset="0"/>
              </a:rPr>
              <a:t>Math.max</a:t>
            </a:r>
            <a:r>
              <a:rPr lang="en-US" sz="2000" dirty="0">
                <a:solidFill>
                  <a:schemeClr val="tx2"/>
                </a:solidFill>
                <a:latin typeface="Courier New" pitchFamily="49" charset="0"/>
              </a:rPr>
              <a:t>(max, num);</a:t>
            </a:r>
          </a:p>
          <a:p>
            <a:pPr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tx2"/>
                </a:solidFill>
                <a:latin typeface="Courier New" pitchFamily="49" charset="0"/>
              </a:rPr>
              <a:t>}</a:t>
            </a:r>
          </a:p>
          <a:p>
            <a:pPr>
              <a:spcBef>
                <a:spcPct val="10000"/>
              </a:spcBef>
              <a:buFont typeface="Wingdings" pitchFamily="2" charset="2"/>
              <a:buNone/>
            </a:pPr>
            <a:endParaRPr lang="en-US" sz="2000" dirty="0">
              <a:solidFill>
                <a:schemeClr val="tx2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6407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BA518-6A2D-418A-B5C2-BE52E3A2A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Week 4, Slide #50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85FBE-5757-4073-B1E6-807AD954C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7090"/>
            <a:ext cx="10515600" cy="4351338"/>
          </a:xfrm>
        </p:spPr>
        <p:txBody>
          <a:bodyPr/>
          <a:lstStyle/>
          <a:p>
            <a:pPr eaLnBrk="1" hangingPunct="1"/>
            <a:r>
              <a:rPr lang="en-US" sz="3200" dirty="0"/>
              <a:t>Change this loop to </a:t>
            </a:r>
            <a:br>
              <a:rPr lang="en-US" sz="3200" dirty="0"/>
            </a:br>
            <a:r>
              <a:rPr lang="en-US" sz="3200" dirty="0"/>
              <a:t>be data-controlled</a:t>
            </a:r>
            <a:endParaRPr lang="en-US" dirty="0"/>
          </a:p>
          <a:p>
            <a:pPr lvl="1" eaLnBrk="1" hangingPunct="1"/>
            <a:r>
              <a:rPr lang="en-US" sz="2800" dirty="0"/>
              <a:t>stop when negative</a:t>
            </a:r>
            <a:br>
              <a:rPr lang="en-US" sz="2800" dirty="0"/>
            </a:br>
            <a:r>
              <a:rPr lang="en-US" sz="2800" dirty="0"/>
              <a:t>number is entered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int max, n;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max = </a:t>
            </a:r>
            <a:r>
              <a:rPr lang="en-US" dirty="0" err="1">
                <a:solidFill>
                  <a:schemeClr val="accent1"/>
                </a:solidFill>
              </a:rPr>
              <a:t>Integer.MIN_VALUE</a:t>
            </a:r>
            <a:r>
              <a:rPr lang="en-US" dirty="0">
                <a:solidFill>
                  <a:schemeClr val="accent1"/>
                </a:solidFill>
              </a:rPr>
              <a:t>;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num = </a:t>
            </a:r>
            <a:r>
              <a:rPr lang="en-US" dirty="0" err="1">
                <a:solidFill>
                  <a:schemeClr val="accent1"/>
                </a:solidFill>
              </a:rPr>
              <a:t>kbd.nextInt</a:t>
            </a:r>
            <a:r>
              <a:rPr lang="en-US" dirty="0">
                <a:solidFill>
                  <a:schemeClr val="accent1"/>
                </a:solidFill>
              </a:rPr>
              <a:t>();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while (num &gt;= 0) {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    max = </a:t>
            </a:r>
            <a:r>
              <a:rPr lang="en-US" dirty="0" err="1">
                <a:solidFill>
                  <a:schemeClr val="accent1"/>
                </a:solidFill>
              </a:rPr>
              <a:t>Math.max</a:t>
            </a:r>
            <a:r>
              <a:rPr lang="en-US" dirty="0">
                <a:solidFill>
                  <a:schemeClr val="accent1"/>
                </a:solidFill>
              </a:rPr>
              <a:t>(max, num);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    num = </a:t>
            </a:r>
            <a:r>
              <a:rPr lang="en-US" dirty="0" err="1">
                <a:solidFill>
                  <a:schemeClr val="accent1"/>
                </a:solidFill>
              </a:rPr>
              <a:t>kbd.nextInt</a:t>
            </a:r>
            <a:r>
              <a:rPr lang="en-US" dirty="0">
                <a:solidFill>
                  <a:schemeClr val="accent1"/>
                </a:solidFill>
              </a:rPr>
              <a:t>();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}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9A6111A-BF27-435B-9215-94D772B17E95}"/>
              </a:ext>
            </a:extLst>
          </p:cNvPr>
          <p:cNvSpPr txBox="1">
            <a:spLocks noChangeArrowheads="1"/>
          </p:cNvSpPr>
          <p:nvPr/>
        </p:nvSpPr>
        <p:spPr>
          <a:xfrm>
            <a:off x="5060085" y="1807090"/>
            <a:ext cx="4800600" cy="4114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tx2"/>
                </a:solidFill>
                <a:latin typeface="Courier New" pitchFamily="49" charset="0"/>
              </a:rPr>
              <a:t>int max, n;</a:t>
            </a:r>
          </a:p>
          <a:p>
            <a:pPr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tx2"/>
                </a:solidFill>
                <a:latin typeface="Courier New" pitchFamily="49" charset="0"/>
              </a:rPr>
              <a:t>max = </a:t>
            </a:r>
            <a:r>
              <a:rPr lang="en-US" sz="2000" dirty="0" err="1">
                <a:solidFill>
                  <a:schemeClr val="tx2"/>
                </a:solidFill>
                <a:latin typeface="Courier New" pitchFamily="49" charset="0"/>
              </a:rPr>
              <a:t>Integer.MIN_VALUE</a:t>
            </a:r>
            <a:r>
              <a:rPr lang="en-US" sz="2000" dirty="0">
                <a:solidFill>
                  <a:schemeClr val="tx2"/>
                </a:solidFill>
                <a:latin typeface="Courier New" pitchFamily="49" charset="0"/>
              </a:rPr>
              <a:t>;</a:t>
            </a:r>
          </a:p>
          <a:p>
            <a:pPr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tx2"/>
                </a:solidFill>
                <a:latin typeface="Courier New" pitchFamily="49" charset="0"/>
              </a:rPr>
              <a:t>for(n = 1; n &lt;= N; ++n) {</a:t>
            </a:r>
          </a:p>
          <a:p>
            <a:pPr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tx2"/>
                </a:solidFill>
                <a:latin typeface="Courier New" pitchFamily="49" charset="0"/>
              </a:rPr>
              <a:t>    num = </a:t>
            </a:r>
            <a:r>
              <a:rPr lang="en-US" sz="2000" dirty="0" err="1">
                <a:solidFill>
                  <a:schemeClr val="tx2"/>
                </a:solidFill>
                <a:latin typeface="Courier New" pitchFamily="49" charset="0"/>
              </a:rPr>
              <a:t>kbd.nextInt</a:t>
            </a:r>
            <a:r>
              <a:rPr lang="en-US" sz="2000" dirty="0">
                <a:solidFill>
                  <a:schemeClr val="tx2"/>
                </a:solidFill>
                <a:latin typeface="Courier New" pitchFamily="49" charset="0"/>
              </a:rPr>
              <a:t>();</a:t>
            </a:r>
          </a:p>
          <a:p>
            <a:pPr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tx2"/>
                </a:solidFill>
                <a:latin typeface="Courier New" pitchFamily="49" charset="0"/>
              </a:rPr>
              <a:t>    max = </a:t>
            </a:r>
            <a:r>
              <a:rPr lang="en-US" sz="2000" dirty="0" err="1">
                <a:solidFill>
                  <a:schemeClr val="tx2"/>
                </a:solidFill>
                <a:latin typeface="Courier New" pitchFamily="49" charset="0"/>
              </a:rPr>
              <a:t>Math.max</a:t>
            </a:r>
            <a:r>
              <a:rPr lang="en-US" sz="2000" dirty="0">
                <a:solidFill>
                  <a:schemeClr val="tx2"/>
                </a:solidFill>
                <a:latin typeface="Courier New" pitchFamily="49" charset="0"/>
              </a:rPr>
              <a:t>(max, num);</a:t>
            </a:r>
          </a:p>
          <a:p>
            <a:pPr>
              <a:spcBef>
                <a:spcPct val="1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tx2"/>
                </a:solidFill>
                <a:latin typeface="Courier New" pitchFamily="49" charset="0"/>
              </a:rPr>
              <a:t>}</a:t>
            </a:r>
          </a:p>
          <a:p>
            <a:pPr>
              <a:spcBef>
                <a:spcPct val="10000"/>
              </a:spcBef>
              <a:buFont typeface="Wingdings" pitchFamily="2" charset="2"/>
              <a:buNone/>
            </a:pPr>
            <a:endParaRPr lang="en-US" sz="2000" dirty="0">
              <a:solidFill>
                <a:schemeClr val="tx2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3261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E5F7E-4C95-4304-BB24-ECE93E2C5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Week 4, Slide #56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89E94-B3E6-4677-85E9-029053D35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dirty="0"/>
              <a:t>Write a loop to read in six grades</a:t>
            </a:r>
          </a:p>
          <a:p>
            <a:pPr lvl="1" eaLnBrk="1" hangingPunct="1"/>
            <a:r>
              <a:rPr lang="en-CA" dirty="0"/>
              <a:t>print “Good work!” if that grade is 90+</a:t>
            </a:r>
          </a:p>
          <a:p>
            <a:pPr marL="457200" lvl="1" indent="0">
              <a:buNone/>
            </a:pPr>
            <a:r>
              <a:rPr lang="en-CA" dirty="0">
                <a:solidFill>
                  <a:schemeClr val="accent1"/>
                </a:solidFill>
              </a:rPr>
              <a:t>for (int a = 1; a &lt;= 6; ++a) {</a:t>
            </a:r>
          </a:p>
          <a:p>
            <a:pPr marL="457200" lvl="1" indent="0">
              <a:buNone/>
            </a:pPr>
            <a:r>
              <a:rPr lang="en-CA" dirty="0">
                <a:solidFill>
                  <a:schemeClr val="accent1"/>
                </a:solidFill>
              </a:rPr>
              <a:t>    sop("Enter your grade on A" + a + ": ");</a:t>
            </a:r>
          </a:p>
          <a:p>
            <a:pPr marL="457200" lvl="1" indent="0">
              <a:buNone/>
            </a:pPr>
            <a:r>
              <a:rPr lang="en-CA" dirty="0">
                <a:solidFill>
                  <a:schemeClr val="accent1"/>
                </a:solidFill>
              </a:rPr>
              <a:t>    grade = </a:t>
            </a:r>
            <a:r>
              <a:rPr lang="en-CA" dirty="0" err="1">
                <a:solidFill>
                  <a:schemeClr val="accent1"/>
                </a:solidFill>
              </a:rPr>
              <a:t>kbd.nextInt</a:t>
            </a:r>
            <a:r>
              <a:rPr lang="en-CA" dirty="0">
                <a:solidFill>
                  <a:schemeClr val="accent1"/>
                </a:solidFill>
              </a:rPr>
              <a:t>();</a:t>
            </a:r>
          </a:p>
          <a:p>
            <a:pPr marL="457200" lvl="1" indent="0">
              <a:buNone/>
            </a:pPr>
            <a:r>
              <a:rPr lang="en-CA" dirty="0">
                <a:solidFill>
                  <a:schemeClr val="accent1"/>
                </a:solidFill>
              </a:rPr>
              <a:t>    if (grade &gt;= 90) {</a:t>
            </a:r>
          </a:p>
          <a:p>
            <a:pPr marL="457200" lvl="1" indent="0">
              <a:buNone/>
            </a:pPr>
            <a:r>
              <a:rPr lang="en-CA" dirty="0">
                <a:solidFill>
                  <a:schemeClr val="accent1"/>
                </a:solidFill>
              </a:rPr>
              <a:t>        </a:t>
            </a:r>
            <a:r>
              <a:rPr lang="en-CA" dirty="0" err="1">
                <a:solidFill>
                  <a:schemeClr val="accent1"/>
                </a:solidFill>
              </a:rPr>
              <a:t>sout</a:t>
            </a:r>
            <a:r>
              <a:rPr lang="en-CA" dirty="0">
                <a:solidFill>
                  <a:schemeClr val="accent1"/>
                </a:solidFill>
              </a:rPr>
              <a:t>("Good work!");</a:t>
            </a:r>
          </a:p>
          <a:p>
            <a:pPr marL="457200" lvl="1" indent="0">
              <a:buNone/>
            </a:pPr>
            <a:r>
              <a:rPr lang="en-CA" dirty="0">
                <a:solidFill>
                  <a:schemeClr val="accent1"/>
                </a:solidFill>
              </a:rPr>
              <a:t>    }</a:t>
            </a:r>
          </a:p>
          <a:p>
            <a:pPr marL="457200" lvl="1" indent="0">
              <a:buNone/>
            </a:pPr>
            <a:r>
              <a:rPr lang="en-CA" dirty="0">
                <a:solidFill>
                  <a:schemeClr val="accent1"/>
                </a:solidFill>
              </a:rPr>
              <a:t>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C550BC5-9152-4BCC-8AEF-847E3CA53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5250" y="3483067"/>
            <a:ext cx="4447231" cy="28797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CA" altLang="en-US" sz="2000">
                <a:latin typeface="Courier New" pitchFamily="49" charset="0"/>
                <a:cs typeface="Courier New" pitchFamily="49" charset="0"/>
              </a:rPr>
              <a:t>Enter your grade on A1: </a:t>
            </a:r>
            <a:r>
              <a:rPr lang="en-CA" altLang="en-US" sz="2000" b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100</a:t>
            </a:r>
            <a:endParaRPr lang="en-CA" altLang="en-US" sz="200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2000">
                <a:latin typeface="Courier New" pitchFamily="49" charset="0"/>
                <a:cs typeface="Courier New" pitchFamily="49" charset="0"/>
              </a:rPr>
              <a:t>Good work!</a:t>
            </a:r>
          </a:p>
          <a:p>
            <a:r>
              <a:rPr lang="en-CA" altLang="en-US" sz="2000">
                <a:latin typeface="Courier New" pitchFamily="49" charset="0"/>
                <a:cs typeface="Courier New" pitchFamily="49" charset="0"/>
              </a:rPr>
              <a:t>Enter your grade on A2: </a:t>
            </a:r>
            <a:r>
              <a:rPr lang="en-CA" altLang="en-US" sz="2000" b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80</a:t>
            </a:r>
          </a:p>
          <a:p>
            <a:r>
              <a:rPr lang="en-CA" altLang="en-US" sz="2000">
                <a:latin typeface="Courier New" pitchFamily="49" charset="0"/>
                <a:cs typeface="Courier New" pitchFamily="49" charset="0"/>
              </a:rPr>
              <a:t>Enter your grade on A3: </a:t>
            </a:r>
            <a:r>
              <a:rPr lang="en-CA" altLang="en-US" sz="2000" b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95</a:t>
            </a:r>
            <a:endParaRPr lang="en-CA" altLang="en-US" sz="200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2000">
                <a:latin typeface="Courier New" pitchFamily="49" charset="0"/>
                <a:cs typeface="Courier New" pitchFamily="49" charset="0"/>
              </a:rPr>
              <a:t>Good work!</a:t>
            </a:r>
          </a:p>
          <a:p>
            <a:r>
              <a:rPr lang="en-CA" altLang="en-US" sz="2000">
                <a:latin typeface="Courier New" pitchFamily="49" charset="0"/>
                <a:cs typeface="Courier New" pitchFamily="49" charset="0"/>
              </a:rPr>
              <a:t>Enter your grade on A4: </a:t>
            </a:r>
            <a:r>
              <a:rPr lang="en-CA" altLang="en-US" sz="2000" b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78</a:t>
            </a:r>
            <a:endParaRPr lang="en-CA" altLang="en-US" sz="200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2000">
                <a:latin typeface="Courier New" pitchFamily="49" charset="0"/>
                <a:cs typeface="Courier New" pitchFamily="49" charset="0"/>
              </a:rPr>
              <a:t>Enter your grade on A5: </a:t>
            </a:r>
            <a:r>
              <a:rPr lang="en-CA" altLang="en-US" sz="2000" b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84</a:t>
            </a:r>
            <a:endParaRPr lang="en-CA" altLang="en-US" sz="2000">
              <a:solidFill>
                <a:schemeClr val="accent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CA" altLang="en-US" sz="2000">
                <a:latin typeface="Courier New" pitchFamily="49" charset="0"/>
                <a:cs typeface="Courier New" pitchFamily="49" charset="0"/>
              </a:rPr>
              <a:t>Enter your grade on A6: </a:t>
            </a:r>
            <a:r>
              <a:rPr lang="en-CA" altLang="en-US" sz="2000" b="1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90</a:t>
            </a:r>
          </a:p>
          <a:p>
            <a:r>
              <a:rPr lang="en-CA" altLang="en-US" sz="2000">
                <a:latin typeface="Courier New" pitchFamily="49" charset="0"/>
                <a:cs typeface="Courier New" pitchFamily="49" charset="0"/>
              </a:rPr>
              <a:t>Good work!</a:t>
            </a:r>
          </a:p>
        </p:txBody>
      </p:sp>
    </p:spTree>
    <p:extLst>
      <p:ext uri="{BB962C8B-B14F-4D97-AF65-F5344CB8AC3E}">
        <p14:creationId xmlns:p14="http://schemas.microsoft.com/office/powerpoint/2010/main" val="22437395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252BB-B0F1-48E0-BB86-A8EB06594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Week 4, Slide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B30D0-7699-4E01-9D4A-271A57A73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Write nested loops to read numbers (integers) until a negative number is read</a:t>
            </a:r>
          </a:p>
          <a:p>
            <a:pPr lvl="1" eaLnBrk="1" hangingPunct="1"/>
            <a:r>
              <a:rPr lang="en-US" dirty="0"/>
              <a:t>print that many “</a:t>
            </a:r>
            <a:r>
              <a:rPr lang="en-US" dirty="0" err="1"/>
              <a:t>Hello”s</a:t>
            </a:r>
            <a:r>
              <a:rPr lang="en-US" dirty="0"/>
              <a:t> on one line</a:t>
            </a:r>
          </a:p>
          <a:p>
            <a:pPr marL="457200" lvl="1" indent="0" eaLnBrk="1" hangingPunct="1">
              <a:buNone/>
            </a:pPr>
            <a:r>
              <a:rPr lang="en-US" dirty="0">
                <a:solidFill>
                  <a:schemeClr val="accent1"/>
                </a:solidFill>
              </a:rPr>
              <a:t>num = </a:t>
            </a:r>
            <a:r>
              <a:rPr lang="en-US" dirty="0" err="1">
                <a:solidFill>
                  <a:schemeClr val="accent1"/>
                </a:solidFill>
              </a:rPr>
              <a:t>kbd.nextInt</a:t>
            </a:r>
            <a:r>
              <a:rPr lang="en-US" dirty="0">
                <a:solidFill>
                  <a:schemeClr val="accent1"/>
                </a:solidFill>
              </a:rPr>
              <a:t>();</a:t>
            </a:r>
          </a:p>
          <a:p>
            <a:pPr marL="457200" lvl="1" indent="0" eaLnBrk="1" hangingPunct="1">
              <a:buNone/>
            </a:pPr>
            <a:r>
              <a:rPr lang="en-US" dirty="0">
                <a:solidFill>
                  <a:schemeClr val="accent1"/>
                </a:solidFill>
              </a:rPr>
              <a:t>while (num &gt;= 0) {</a:t>
            </a:r>
          </a:p>
          <a:p>
            <a:pPr marL="457200" lvl="1" indent="0" eaLnBrk="1" hangingPunct="1">
              <a:buNone/>
            </a:pPr>
            <a:r>
              <a:rPr lang="en-US" dirty="0">
                <a:solidFill>
                  <a:schemeClr val="accent1"/>
                </a:solidFill>
              </a:rPr>
              <a:t>    for (int h = 1; h &lt;= num; ++h) {</a:t>
            </a:r>
          </a:p>
          <a:p>
            <a:pPr marL="457200" lvl="1" indent="0" eaLnBrk="1" hangingPunct="1">
              <a:buNone/>
            </a:pPr>
            <a:r>
              <a:rPr lang="en-US" dirty="0">
                <a:solidFill>
                  <a:schemeClr val="accent1"/>
                </a:solidFill>
              </a:rPr>
              <a:t>        sop("Hello");</a:t>
            </a:r>
          </a:p>
          <a:p>
            <a:pPr marL="457200" lvl="1" indent="0" eaLnBrk="1" hangingPunct="1">
              <a:buNone/>
            </a:pPr>
            <a:r>
              <a:rPr lang="en-US" dirty="0">
                <a:solidFill>
                  <a:schemeClr val="accent1"/>
                </a:solidFill>
              </a:rPr>
              <a:t>    }</a:t>
            </a:r>
          </a:p>
          <a:p>
            <a:pPr marL="457200" lvl="1" indent="0" eaLnBrk="1" hangingPunct="1">
              <a:buNone/>
            </a:pPr>
            <a:r>
              <a:rPr lang="en-US" dirty="0">
                <a:solidFill>
                  <a:schemeClr val="accent1"/>
                </a:solidFill>
              </a:rPr>
              <a:t>    num = </a:t>
            </a:r>
            <a:r>
              <a:rPr lang="en-US" dirty="0" err="1">
                <a:solidFill>
                  <a:schemeClr val="accent1"/>
                </a:solidFill>
              </a:rPr>
              <a:t>kbd.nextInt</a:t>
            </a:r>
            <a:r>
              <a:rPr lang="en-US" dirty="0">
                <a:solidFill>
                  <a:schemeClr val="accent1"/>
                </a:solidFill>
              </a:rPr>
              <a:t>();</a:t>
            </a:r>
          </a:p>
          <a:p>
            <a:pPr marL="457200" lvl="1" indent="0" eaLnBrk="1" hangingPunct="1">
              <a:buNone/>
            </a:pPr>
            <a:r>
              <a:rPr lang="en-US" dirty="0">
                <a:solidFill>
                  <a:schemeClr val="accent1"/>
                </a:solidFill>
              </a:rPr>
              <a:t>}</a:t>
            </a:r>
            <a:endParaRPr lang="en-CA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4015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C845D-E9A6-4D43-A5A2-3AB0623A6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Week 4, Slide #64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852BD-9C32-4E75-A1C4-8BF0E6FE1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dirty="0"/>
              <a:t>Write nested loops to read three </a:t>
            </a:r>
            <a:r>
              <a:rPr lang="en-CA" i="1" dirty="0"/>
              <a:t>valid</a:t>
            </a:r>
            <a:r>
              <a:rPr lang="en-CA" dirty="0"/>
              <a:t> assignment scores and calculate their average</a:t>
            </a:r>
          </a:p>
          <a:p>
            <a:pPr lvl="1" eaLnBrk="1" hangingPunct="1"/>
            <a:r>
              <a:rPr lang="en-CA" dirty="0"/>
              <a:t>valid = between 0 and 100 (inclusive)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	for (int a = 1; a &lt;= 3; ++a)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	    sop("Enter your A" + a + " score: 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	    grade = </a:t>
            </a:r>
            <a:r>
              <a:rPr lang="en-CA" sz="2400" dirty="0" err="1">
                <a:solidFill>
                  <a:schemeClr val="accent1"/>
                </a:solidFill>
              </a:rPr>
              <a:t>kbd.nextInt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	    while (grade &lt; 0 || grade &gt; 100)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	        </a:t>
            </a:r>
            <a:r>
              <a:rPr lang="en-CA" sz="2400" dirty="0" err="1">
                <a:solidFill>
                  <a:schemeClr val="accent1"/>
                </a:solidFill>
              </a:rPr>
              <a:t>sout</a:t>
            </a:r>
            <a:r>
              <a:rPr lang="en-CA" sz="2400" dirty="0">
                <a:solidFill>
                  <a:schemeClr val="accent1"/>
                </a:solidFill>
              </a:rPr>
              <a:t>("That's not valid. Try again!");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	        sop("Enter your A" + a + " score: 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	        grade = </a:t>
            </a:r>
            <a:r>
              <a:rPr lang="en-CA" sz="2400" dirty="0" err="1">
                <a:solidFill>
                  <a:schemeClr val="accent1"/>
                </a:solidFill>
              </a:rPr>
              <a:t>kbd.nextInt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	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	    sum += grade;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	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	average = (double</a:t>
            </a:r>
            <a:r>
              <a:rPr lang="en-CA" sz="2400">
                <a:solidFill>
                  <a:schemeClr val="accent1"/>
                </a:solidFill>
              </a:rPr>
              <a:t>) sum / 3;</a:t>
            </a:r>
            <a:endParaRPr lang="en-CA" sz="2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22878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935CA-2053-4BB7-8D46-23FDFEB94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Week 2, Slide #28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0CE132-5029-4417-8BAA-AC9395D09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Is your surname a valid Java variable?</a:t>
            </a:r>
          </a:p>
          <a:p>
            <a:pPr lvl="1"/>
            <a:r>
              <a:rPr lang="en-CA" dirty="0"/>
              <a:t>Yes, unless it has a space or punctuation (</a:t>
            </a:r>
            <a:r>
              <a:rPr lang="en-CA" i="1" dirty="0"/>
              <a:t>e.g.</a:t>
            </a:r>
            <a:r>
              <a:rPr lang="en-CA" dirty="0"/>
              <a:t> hyphen or apostrophe)</a:t>
            </a:r>
          </a:p>
          <a:p>
            <a:pPr lvl="2"/>
            <a:r>
              <a:rPr lang="en-CA" dirty="0"/>
              <a:t>Young </a:t>
            </a:r>
            <a:r>
              <a:rPr lang="en-CA" dirty="0">
                <a:sym typeface="Wingdings" panose="05000000000000000000" pitchFamily="2" charset="2"/>
              </a:rPr>
              <a:t> yes; O'Toole  no; Apple-Dumpling  no; von Beethoven  no</a:t>
            </a:r>
          </a:p>
          <a:p>
            <a:r>
              <a:rPr lang="en-CA" dirty="0">
                <a:sym typeface="Wingdings" panose="05000000000000000000" pitchFamily="2" charset="2"/>
              </a:rPr>
              <a:t>If not, what's wrong?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O'Toole  apostrophe; Apple-Dumpling  hyphen; von Beethoven  space</a:t>
            </a:r>
          </a:p>
          <a:p>
            <a:r>
              <a:rPr lang="en-CA" dirty="0">
                <a:sym typeface="Wingdings" panose="05000000000000000000" pitchFamily="2" charset="2"/>
              </a:rPr>
              <a:t>If so, is it a variable name or a class name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Class name unless it starts with a small letter</a:t>
            </a:r>
          </a:p>
          <a:p>
            <a:pPr lvl="2"/>
            <a:r>
              <a:rPr lang="en-CA" dirty="0">
                <a:sym typeface="Wingdings" panose="05000000000000000000" pitchFamily="2" charset="2"/>
              </a:rPr>
              <a:t>Young  class; Klein  class; </a:t>
            </a:r>
            <a:r>
              <a:rPr lang="en-CA" dirty="0" err="1">
                <a:sym typeface="Wingdings" panose="05000000000000000000" pitchFamily="2" charset="2"/>
              </a:rPr>
              <a:t>Khosraviani</a:t>
            </a:r>
            <a:r>
              <a:rPr lang="en-CA" dirty="0">
                <a:sym typeface="Wingdings" panose="05000000000000000000" pitchFamily="2" charset="2"/>
              </a:rPr>
              <a:t>  class; Chin  class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55805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EFEF2-D2DF-411A-8805-D4625CE17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Week 2, Slide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E5E34-2B36-45EB-A247-426C8E101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Write a program fragment to report how much 25 boxes of girl guide cookies would cost, given that each box costs $2.</a:t>
            </a:r>
          </a:p>
          <a:p>
            <a:pPr marL="457200" lvl="1" indent="0">
              <a:buNone/>
            </a:pPr>
            <a:r>
              <a:rPr lang="en-CA" dirty="0" err="1">
                <a:solidFill>
                  <a:schemeClr val="accent1"/>
                </a:solidFill>
              </a:rPr>
              <a:t>howMany</a:t>
            </a:r>
            <a:r>
              <a:rPr lang="en-CA" dirty="0">
                <a:solidFill>
                  <a:schemeClr val="accent1"/>
                </a:solidFill>
              </a:rPr>
              <a:t> = 25;</a:t>
            </a:r>
          </a:p>
          <a:p>
            <a:pPr marL="457200" lvl="1" indent="0">
              <a:buNone/>
            </a:pPr>
            <a:r>
              <a:rPr lang="en-CA" dirty="0" err="1">
                <a:solidFill>
                  <a:schemeClr val="accent1"/>
                </a:solidFill>
              </a:rPr>
              <a:t>pricePer</a:t>
            </a:r>
            <a:r>
              <a:rPr lang="en-CA" dirty="0">
                <a:solidFill>
                  <a:schemeClr val="accent1"/>
                </a:solidFill>
              </a:rPr>
              <a:t> = 2;</a:t>
            </a:r>
          </a:p>
          <a:p>
            <a:pPr marL="457200" lvl="1" indent="0">
              <a:buNone/>
            </a:pPr>
            <a:r>
              <a:rPr lang="en-CA" dirty="0">
                <a:solidFill>
                  <a:schemeClr val="accent1"/>
                </a:solidFill>
              </a:rPr>
              <a:t>total = </a:t>
            </a:r>
            <a:r>
              <a:rPr lang="en-CA" dirty="0" err="1">
                <a:solidFill>
                  <a:schemeClr val="accent1"/>
                </a:solidFill>
              </a:rPr>
              <a:t>howMany</a:t>
            </a:r>
            <a:r>
              <a:rPr lang="en-CA" dirty="0">
                <a:solidFill>
                  <a:schemeClr val="accent1"/>
                </a:solidFill>
              </a:rPr>
              <a:t> * </a:t>
            </a:r>
            <a:r>
              <a:rPr lang="en-CA" dirty="0" err="1">
                <a:solidFill>
                  <a:schemeClr val="accent1"/>
                </a:solidFill>
              </a:rPr>
              <a:t>pricePer</a:t>
            </a:r>
            <a:r>
              <a:rPr lang="en-CA" dirty="0">
                <a:solidFill>
                  <a:schemeClr val="accent1"/>
                </a:solidFill>
              </a:rPr>
              <a:t>;</a:t>
            </a:r>
          </a:p>
          <a:p>
            <a:pPr marL="457200" lvl="1" indent="0">
              <a:buNone/>
            </a:pPr>
            <a:endParaRPr lang="en-CA" dirty="0">
              <a:solidFill>
                <a:schemeClr val="accent1"/>
              </a:solidFill>
            </a:endParaRPr>
          </a:p>
          <a:p>
            <a:pPr marL="457200" lvl="1" indent="0">
              <a:buNone/>
            </a:pPr>
            <a:r>
              <a:rPr lang="en-CA" dirty="0" err="1">
                <a:solidFill>
                  <a:schemeClr val="accent1"/>
                </a:solidFill>
              </a:rPr>
              <a:t>sout</a:t>
            </a:r>
            <a:r>
              <a:rPr lang="en-CA" dirty="0">
                <a:solidFill>
                  <a:schemeClr val="accent1"/>
                </a:solidFill>
              </a:rPr>
              <a:t>("Your " + </a:t>
            </a:r>
            <a:r>
              <a:rPr lang="en-CA" dirty="0" err="1">
                <a:solidFill>
                  <a:schemeClr val="accent1"/>
                </a:solidFill>
              </a:rPr>
              <a:t>howMany</a:t>
            </a:r>
            <a:r>
              <a:rPr lang="en-CA" dirty="0">
                <a:solidFill>
                  <a:schemeClr val="accent1"/>
                </a:solidFill>
              </a:rPr>
              <a:t> + " boxes of cookies cost you $" + total + ".");</a:t>
            </a:r>
          </a:p>
        </p:txBody>
      </p:sp>
    </p:spTree>
    <p:extLst>
      <p:ext uri="{BB962C8B-B14F-4D97-AF65-F5344CB8AC3E}">
        <p14:creationId xmlns:p14="http://schemas.microsoft.com/office/powerpoint/2010/main" val="4280785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A71E3-E8DA-45B2-A5A2-5599D52C7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Week 2, Slide #50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93EBFA-F5A0-44F6-B86C-B38D7051B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Fin the errors:</a:t>
            </a:r>
          </a:p>
          <a:p>
            <a:pPr lvl="1">
              <a:buNone/>
            </a:pPr>
            <a:r>
              <a:rPr lang="en-US" dirty="0">
                <a:solidFill>
                  <a:schemeClr val="tx2"/>
                </a:solidFill>
              </a:rPr>
              <a:t>To find the area of a circle</a:t>
            </a:r>
          </a:p>
          <a:p>
            <a:pPr lvl="1">
              <a:buNone/>
            </a:pPr>
            <a:r>
              <a:rPr lang="en-US" dirty="0">
                <a:solidFill>
                  <a:schemeClr val="tx2"/>
                </a:solidFill>
              </a:rPr>
              <a:t>		1.  get </a:t>
            </a:r>
            <a:r>
              <a:rPr lang="en-US" dirty="0">
                <a:solidFill>
                  <a:srgbClr val="FF0000"/>
                </a:solidFill>
              </a:rPr>
              <a:t>it’s</a:t>
            </a:r>
            <a:r>
              <a:rPr lang="en-US" dirty="0">
                <a:solidFill>
                  <a:schemeClr val="tx2"/>
                </a:solidFill>
              </a:rPr>
              <a:t> diameter</a:t>
            </a:r>
          </a:p>
          <a:p>
            <a:pPr lvl="1">
              <a:buNone/>
            </a:pPr>
            <a:r>
              <a:rPr lang="en-US" dirty="0">
                <a:solidFill>
                  <a:schemeClr val="tx2"/>
                </a:solidFill>
              </a:rPr>
              <a:t>		2.  </a:t>
            </a:r>
            <a:r>
              <a:rPr lang="en-US" dirty="0" err="1">
                <a:solidFill>
                  <a:srgbClr val="FF0000"/>
                </a:solidFill>
              </a:rPr>
              <a:t>raduis</a:t>
            </a:r>
            <a:r>
              <a:rPr lang="en-US" dirty="0">
                <a:solidFill>
                  <a:schemeClr val="tx2"/>
                </a:solidFill>
              </a:rPr>
              <a:t> = diameter / </a:t>
            </a:r>
            <a:r>
              <a:rPr lang="en-US" dirty="0">
                <a:solidFill>
                  <a:srgbClr val="FF0000"/>
                </a:solidFill>
              </a:rPr>
              <a:t>pi</a:t>
            </a:r>
          </a:p>
          <a:p>
            <a:pPr lvl="1">
              <a:buNone/>
            </a:pPr>
            <a:r>
              <a:rPr lang="en-US" dirty="0">
                <a:solidFill>
                  <a:schemeClr val="tx2"/>
                </a:solidFill>
              </a:rPr>
              <a:t>		3.  area = pi * radius * </a:t>
            </a:r>
            <a:r>
              <a:rPr lang="en-US" dirty="0">
                <a:solidFill>
                  <a:srgbClr val="FF0000"/>
                </a:solidFill>
              </a:rPr>
              <a:t>squared</a:t>
            </a:r>
          </a:p>
          <a:p>
            <a:pPr lvl="1"/>
            <a:r>
              <a:rPr lang="en-CA" dirty="0"/>
              <a:t>Syntax error: it's </a:t>
            </a:r>
            <a:r>
              <a:rPr lang="en-CA" dirty="0">
                <a:sym typeface="Wingdings" panose="05000000000000000000" pitchFamily="2" charset="2"/>
              </a:rPr>
              <a:t> its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Syntax error: </a:t>
            </a:r>
            <a:r>
              <a:rPr lang="en-CA" dirty="0" err="1">
                <a:sym typeface="Wingdings" panose="05000000000000000000" pitchFamily="2" charset="2"/>
              </a:rPr>
              <a:t>raduis</a:t>
            </a:r>
            <a:r>
              <a:rPr lang="en-CA" dirty="0">
                <a:sym typeface="Wingdings" panose="05000000000000000000" pitchFamily="2" charset="2"/>
              </a:rPr>
              <a:t>  radius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Logic error: pi  2</a:t>
            </a:r>
          </a:p>
          <a:p>
            <a:pPr lvl="1"/>
            <a:r>
              <a:rPr lang="en-CA" dirty="0">
                <a:sym typeface="Wingdings" panose="05000000000000000000" pitchFamily="2" charset="2"/>
              </a:rPr>
              <a:t>Syntax error: squared  radius</a:t>
            </a:r>
            <a:endParaRPr lang="en-CA" dirty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91126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E74F7-FA5B-4AD4-9B36-C42D9B134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Week 2, Slide #65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5743E3-D190-45A5-83B2-994CF66D1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Ask the user what year it is and how old they are.  Then calculate and print the year they were born.  Use variables and suitable output.</a:t>
            </a:r>
          </a:p>
          <a:p>
            <a:pPr marL="457200" lvl="1" indent="0">
              <a:buNone/>
            </a:pPr>
            <a:r>
              <a:rPr lang="en-CA" dirty="0">
                <a:solidFill>
                  <a:schemeClr val="accent1"/>
                </a:solidFill>
              </a:rPr>
              <a:t>sop("What year is it? ");</a:t>
            </a:r>
          </a:p>
          <a:p>
            <a:pPr marL="457200" lvl="1" indent="0">
              <a:buNone/>
            </a:pPr>
            <a:r>
              <a:rPr lang="en-CA" dirty="0">
                <a:solidFill>
                  <a:schemeClr val="accent1"/>
                </a:solidFill>
              </a:rPr>
              <a:t>year = </a:t>
            </a:r>
            <a:r>
              <a:rPr lang="en-CA" dirty="0" err="1">
                <a:solidFill>
                  <a:schemeClr val="accent1"/>
                </a:solidFill>
              </a:rPr>
              <a:t>kbd.nextInt</a:t>
            </a:r>
            <a:r>
              <a:rPr lang="en-CA" dirty="0">
                <a:solidFill>
                  <a:schemeClr val="accent1"/>
                </a:solidFill>
              </a:rPr>
              <a:t>();</a:t>
            </a:r>
          </a:p>
          <a:p>
            <a:pPr marL="457200" lvl="1" indent="0">
              <a:buNone/>
            </a:pPr>
            <a:r>
              <a:rPr lang="en-CA" dirty="0" err="1">
                <a:solidFill>
                  <a:schemeClr val="accent1"/>
                </a:solidFill>
              </a:rPr>
              <a:t>kbd.nextLine</a:t>
            </a:r>
            <a:r>
              <a:rPr lang="en-CA" dirty="0">
                <a:solidFill>
                  <a:schemeClr val="accent1"/>
                </a:solidFill>
              </a:rPr>
              <a:t>();</a:t>
            </a:r>
          </a:p>
          <a:p>
            <a:pPr marL="457200" lvl="1" indent="0">
              <a:buNone/>
            </a:pPr>
            <a:r>
              <a:rPr lang="en-CA" dirty="0">
                <a:solidFill>
                  <a:schemeClr val="accent1"/>
                </a:solidFill>
              </a:rPr>
              <a:t>sop("How old are you? ");</a:t>
            </a:r>
          </a:p>
          <a:p>
            <a:pPr marL="457200" lvl="1" indent="0">
              <a:buNone/>
            </a:pPr>
            <a:r>
              <a:rPr lang="en-CA" dirty="0">
                <a:solidFill>
                  <a:schemeClr val="accent1"/>
                </a:solidFill>
              </a:rPr>
              <a:t>age = </a:t>
            </a:r>
            <a:r>
              <a:rPr lang="en-CA" dirty="0" err="1">
                <a:solidFill>
                  <a:schemeClr val="accent1"/>
                </a:solidFill>
              </a:rPr>
              <a:t>kbd.nextInt</a:t>
            </a:r>
            <a:r>
              <a:rPr lang="en-CA" dirty="0">
                <a:solidFill>
                  <a:schemeClr val="accent1"/>
                </a:solidFill>
              </a:rPr>
              <a:t>();</a:t>
            </a:r>
          </a:p>
          <a:p>
            <a:pPr marL="457200" lvl="1" indent="0">
              <a:buNone/>
            </a:pPr>
            <a:r>
              <a:rPr lang="en-CA" dirty="0" err="1">
                <a:solidFill>
                  <a:schemeClr val="accent1"/>
                </a:solidFill>
              </a:rPr>
              <a:t>kbd.nextLine</a:t>
            </a:r>
            <a:r>
              <a:rPr lang="en-CA" dirty="0">
                <a:solidFill>
                  <a:schemeClr val="accent1"/>
                </a:solidFill>
              </a:rPr>
              <a:t>();</a:t>
            </a:r>
          </a:p>
          <a:p>
            <a:pPr marL="457200" lvl="1" indent="0">
              <a:buNone/>
            </a:pPr>
            <a:r>
              <a:rPr lang="en-CA" dirty="0">
                <a:solidFill>
                  <a:schemeClr val="accent1"/>
                </a:solidFill>
              </a:rPr>
              <a:t>born = year – age;</a:t>
            </a:r>
          </a:p>
          <a:p>
            <a:pPr marL="457200" lvl="1" indent="0">
              <a:buNone/>
            </a:pPr>
            <a:r>
              <a:rPr lang="en-CA" dirty="0" err="1">
                <a:solidFill>
                  <a:schemeClr val="accent1"/>
                </a:solidFill>
              </a:rPr>
              <a:t>sout</a:t>
            </a:r>
            <a:r>
              <a:rPr lang="en-CA" dirty="0">
                <a:solidFill>
                  <a:schemeClr val="accent1"/>
                </a:solidFill>
              </a:rPr>
              <a:t>("You were born in about " + born + ".");</a:t>
            </a:r>
          </a:p>
        </p:txBody>
      </p:sp>
    </p:spTree>
    <p:extLst>
      <p:ext uri="{BB962C8B-B14F-4D97-AF65-F5344CB8AC3E}">
        <p14:creationId xmlns:p14="http://schemas.microsoft.com/office/powerpoint/2010/main" val="1421451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D04B0-7203-422F-9788-6E1C44E81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Week 2, Slide #71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8B005-B87D-4453-BAA8-AA314B542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 * 2 + 3 * 4 =</a:t>
            </a:r>
          </a:p>
          <a:p>
            <a:pPr lvl="1"/>
            <a:r>
              <a:rPr lang="en-US" dirty="0"/>
              <a:t>PEDMAS </a:t>
            </a:r>
            <a:r>
              <a:rPr lang="en-US" dirty="0">
                <a:sym typeface="Wingdings" panose="05000000000000000000" pitchFamily="2" charset="2"/>
              </a:rPr>
              <a:t> Multiplication is before Addition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otherwise left-to-right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b) 4 + 3 * 4 = 4 + 12 = 16</a:t>
            </a:r>
          </a:p>
          <a:p>
            <a:r>
              <a:rPr lang="en-US" dirty="0"/>
              <a:t>5 / 3 – 1 =</a:t>
            </a:r>
          </a:p>
          <a:p>
            <a:pPr lvl="1"/>
            <a:r>
              <a:rPr lang="en-US" dirty="0"/>
              <a:t>PEDMAS </a:t>
            </a:r>
            <a:r>
              <a:rPr lang="en-US" dirty="0">
                <a:sym typeface="Wingdings" panose="05000000000000000000" pitchFamily="2" charset="2"/>
              </a:rPr>
              <a:t> Division is before Subtraction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a) 1 – 1 = 0</a:t>
            </a:r>
          </a:p>
        </p:txBody>
      </p:sp>
    </p:spTree>
    <p:extLst>
      <p:ext uri="{BB962C8B-B14F-4D97-AF65-F5344CB8AC3E}">
        <p14:creationId xmlns:p14="http://schemas.microsoft.com/office/powerpoint/2010/main" val="3804773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85A92-DFEB-427E-A65A-69CF8DF36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Week 2, Slide #78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33DA2-04A2-40D7-8EFC-8230CF6E7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4168775" algn="ctr"/>
                <a:tab pos="5948363" algn="ctr"/>
              </a:tabLst>
              <a:defRPr/>
            </a:pPr>
            <a:r>
              <a:rPr lang="en-US" dirty="0"/>
              <a:t>Say what value gets assigned</a:t>
            </a:r>
          </a:p>
          <a:p>
            <a:pPr>
              <a:buFont typeface="Wingdings" pitchFamily="2" charset="2"/>
              <a:buNone/>
              <a:tabLst>
                <a:tab pos="4168775" algn="ctr"/>
                <a:tab pos="5948363" algn="ctr"/>
              </a:tabLst>
              <a:defRPr/>
            </a:pPr>
            <a:r>
              <a:rPr lang="en-US" sz="2800" dirty="0">
                <a:solidFill>
                  <a:schemeClr val="tx2"/>
                </a:solidFill>
              </a:rPr>
              <a:t>int j; </a:t>
            </a:r>
          </a:p>
          <a:p>
            <a:pPr>
              <a:buFont typeface="Wingdings" pitchFamily="2" charset="2"/>
              <a:buNone/>
              <a:tabLst>
                <a:tab pos="4168775" algn="ctr"/>
                <a:tab pos="5948363" algn="ctr"/>
              </a:tabLst>
              <a:defRPr/>
            </a:pPr>
            <a:r>
              <a:rPr lang="en-US" sz="2800" dirty="0">
                <a:solidFill>
                  <a:schemeClr val="tx2"/>
                </a:solidFill>
              </a:rPr>
              <a:t>double f;</a:t>
            </a:r>
            <a:r>
              <a:rPr lang="en-US" sz="2800" dirty="0"/>
              <a:t>	j	f</a:t>
            </a:r>
          </a:p>
          <a:p>
            <a:pPr>
              <a:buFont typeface="Wingdings" pitchFamily="2" charset="2"/>
              <a:buNone/>
              <a:tabLst>
                <a:tab pos="4168775" algn="ctr"/>
                <a:tab pos="5948363" algn="ctr"/>
              </a:tabLst>
              <a:defRPr/>
            </a:pPr>
            <a:r>
              <a:rPr lang="en-US" sz="2800" dirty="0">
                <a:solidFill>
                  <a:schemeClr val="tx2"/>
                </a:solidFill>
              </a:rPr>
              <a:t>f = 3;</a:t>
            </a:r>
            <a:r>
              <a:rPr lang="en-US" sz="2800" dirty="0"/>
              <a:t>	__	3.0</a:t>
            </a:r>
          </a:p>
          <a:p>
            <a:pPr>
              <a:buFont typeface="Wingdings" pitchFamily="2" charset="2"/>
              <a:buNone/>
              <a:tabLst>
                <a:tab pos="4168775" algn="ctr"/>
                <a:tab pos="5948363" algn="ctr"/>
              </a:tabLst>
              <a:defRPr/>
            </a:pPr>
            <a:r>
              <a:rPr lang="en-US" sz="2800" dirty="0">
                <a:solidFill>
                  <a:schemeClr val="tx2"/>
                </a:solidFill>
              </a:rPr>
              <a:t>f = f + 2.6;</a:t>
            </a:r>
            <a:r>
              <a:rPr lang="en-US" sz="2800" dirty="0"/>
              <a:t>	__	5.6</a:t>
            </a:r>
          </a:p>
          <a:p>
            <a:pPr>
              <a:buFont typeface="Wingdings" pitchFamily="2" charset="2"/>
              <a:buNone/>
              <a:tabLst>
                <a:tab pos="4168775" algn="ctr"/>
                <a:tab pos="5948363" algn="ctr"/>
              </a:tabLst>
              <a:defRPr/>
            </a:pPr>
            <a:r>
              <a:rPr lang="en-US" sz="2800" dirty="0">
                <a:solidFill>
                  <a:schemeClr val="tx2"/>
                </a:solidFill>
              </a:rPr>
              <a:t>j = (int)f;</a:t>
            </a:r>
            <a:r>
              <a:rPr lang="en-US" sz="2800" dirty="0"/>
              <a:t>	5	__</a:t>
            </a:r>
          </a:p>
          <a:p>
            <a:pPr>
              <a:buFont typeface="Wingdings" pitchFamily="2" charset="2"/>
              <a:buNone/>
              <a:tabLst>
                <a:tab pos="4168775" algn="ctr"/>
                <a:tab pos="5948363" algn="ctr"/>
              </a:tabLst>
              <a:defRPr/>
            </a:pPr>
            <a:r>
              <a:rPr lang="en-US" sz="2800" dirty="0">
                <a:solidFill>
                  <a:schemeClr val="tx2"/>
                </a:solidFill>
              </a:rPr>
              <a:t>f = (double)j / 2 + 1.1;	__	3.6</a:t>
            </a:r>
          </a:p>
          <a:p>
            <a:pPr>
              <a:buFont typeface="Wingdings" pitchFamily="2" charset="2"/>
              <a:buNone/>
              <a:tabLst>
                <a:tab pos="4168775" algn="ctr"/>
                <a:tab pos="5948363" algn="ctr"/>
              </a:tabLst>
              <a:defRPr/>
            </a:pPr>
            <a:r>
              <a:rPr lang="en-US" sz="2800" dirty="0">
                <a:solidFill>
                  <a:schemeClr val="tx2"/>
                </a:solidFill>
              </a:rPr>
              <a:t>f = (double)(j / 2) + 1.1;</a:t>
            </a:r>
            <a:r>
              <a:rPr lang="en-US" sz="2800" dirty="0"/>
              <a:t>	__	3.1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90702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8BB67-CE7E-4821-99CB-D5C86B1C5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Week 3, Slide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1031D-5687-4E00-BDDC-BF438E650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6059"/>
            <a:ext cx="10515600" cy="4650904"/>
          </a:xfrm>
        </p:spPr>
        <p:txBody>
          <a:bodyPr/>
          <a:lstStyle/>
          <a:p>
            <a:r>
              <a:rPr lang="en-US" sz="2400" dirty="0"/>
              <a:t>if grade is greater than or equal to 50, print out “You passed!”</a:t>
            </a:r>
          </a:p>
          <a:p>
            <a:pPr marL="914400" lvl="2" indent="0">
              <a:buNone/>
            </a:pPr>
            <a:r>
              <a:rPr lang="en-US" dirty="0">
                <a:solidFill>
                  <a:schemeClr val="accent1"/>
                </a:solidFill>
              </a:rPr>
              <a:t>if (grade &gt;= 50) {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    </a:t>
            </a:r>
            <a:r>
              <a:rPr lang="en-US" dirty="0" err="1">
                <a:solidFill>
                  <a:schemeClr val="accent1"/>
                </a:solidFill>
              </a:rPr>
              <a:t>sout</a:t>
            </a:r>
            <a:r>
              <a:rPr lang="en-US" dirty="0">
                <a:solidFill>
                  <a:schemeClr val="accent1"/>
                </a:solidFill>
              </a:rPr>
              <a:t>("You passed!);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}</a:t>
            </a:r>
          </a:p>
          <a:p>
            <a:r>
              <a:rPr lang="en-US" sz="2400" dirty="0"/>
              <a:t>if age is less than 18, print out “I’m sorry, … to see this movie.”</a:t>
            </a:r>
          </a:p>
          <a:p>
            <a:pPr marL="914400" lvl="2" indent="0">
              <a:buNone/>
            </a:pPr>
            <a:r>
              <a:rPr lang="en-US" dirty="0">
                <a:solidFill>
                  <a:schemeClr val="accent1"/>
                </a:solidFill>
              </a:rPr>
              <a:t>if (age &lt; 18) {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    </a:t>
            </a:r>
            <a:r>
              <a:rPr lang="en-US" dirty="0" err="1">
                <a:solidFill>
                  <a:schemeClr val="accent1"/>
                </a:solidFill>
              </a:rPr>
              <a:t>sout</a:t>
            </a:r>
            <a:r>
              <a:rPr lang="en-US" dirty="0">
                <a:solidFill>
                  <a:schemeClr val="accent1"/>
                </a:solidFill>
              </a:rPr>
              <a:t>("I'm sorry, but you're not allowed to see this movie.");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}</a:t>
            </a:r>
          </a:p>
          <a:p>
            <a:r>
              <a:rPr lang="en-US" sz="2400" dirty="0"/>
              <a:t>if guess is equal to </a:t>
            </a:r>
            <a:r>
              <a:rPr lang="en-US" sz="2400" dirty="0" err="1"/>
              <a:t>secretNumber</a:t>
            </a:r>
            <a:r>
              <a:rPr lang="en-US" sz="2400" dirty="0"/>
              <a:t>, print out “You guessed it!”</a:t>
            </a:r>
          </a:p>
          <a:p>
            <a:pPr marL="914400" lvl="2" indent="0">
              <a:buNone/>
            </a:pPr>
            <a:r>
              <a:rPr lang="en-US" dirty="0">
                <a:solidFill>
                  <a:schemeClr val="accent1"/>
                </a:solidFill>
              </a:rPr>
              <a:t>if (guess == </a:t>
            </a:r>
            <a:r>
              <a:rPr lang="en-US" dirty="0" err="1">
                <a:solidFill>
                  <a:schemeClr val="accent1"/>
                </a:solidFill>
              </a:rPr>
              <a:t>secretNumber</a:t>
            </a:r>
            <a:r>
              <a:rPr lang="en-US" dirty="0">
                <a:solidFill>
                  <a:schemeClr val="accent1"/>
                </a:solidFill>
              </a:rPr>
              <a:t>) {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    </a:t>
            </a:r>
            <a:r>
              <a:rPr lang="en-US" dirty="0" err="1">
                <a:solidFill>
                  <a:schemeClr val="accent1"/>
                </a:solidFill>
              </a:rPr>
              <a:t>sout</a:t>
            </a:r>
            <a:r>
              <a:rPr lang="en-US" dirty="0">
                <a:solidFill>
                  <a:schemeClr val="accent1"/>
                </a:solidFill>
              </a:rPr>
              <a:t>("You guessed it!);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}</a:t>
            </a:r>
          </a:p>
          <a:p>
            <a:r>
              <a:rPr lang="en-US" sz="2400" dirty="0"/>
              <a:t>if y plus 9 is less than or equal to x times 2, set z equal to zero.</a:t>
            </a:r>
          </a:p>
          <a:p>
            <a:pPr marL="914400" lvl="2" indent="0">
              <a:buNone/>
            </a:pPr>
            <a:r>
              <a:rPr lang="en-US" dirty="0">
                <a:solidFill>
                  <a:schemeClr val="accent1"/>
                </a:solidFill>
              </a:rPr>
              <a:t>if (y + 9 &lt;= x * 2) {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    z = 0;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}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3970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2797</Words>
  <Application>Microsoft Office PowerPoint</Application>
  <PresentationFormat>Widescreen</PresentationFormat>
  <Paragraphs>295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Courier New</vt:lpstr>
      <vt:lpstr>Wingdings</vt:lpstr>
      <vt:lpstr>Office Theme</vt:lpstr>
      <vt:lpstr>Solutions to Exercises</vt:lpstr>
      <vt:lpstr>Notes on the Solutions</vt:lpstr>
      <vt:lpstr>Week 2, Slide #28</vt:lpstr>
      <vt:lpstr>Week 2, Slide #43</vt:lpstr>
      <vt:lpstr>Week 2, Slide #50</vt:lpstr>
      <vt:lpstr>Week 2, Slide #65</vt:lpstr>
      <vt:lpstr>Week 2, Slide #71</vt:lpstr>
      <vt:lpstr>Week 2, Slide #78</vt:lpstr>
      <vt:lpstr>Week 3, Slide #9</vt:lpstr>
      <vt:lpstr>Week 3, Slide #13</vt:lpstr>
      <vt:lpstr>Week 3, Slide #28</vt:lpstr>
      <vt:lpstr>Week 3, Slide #35</vt:lpstr>
      <vt:lpstr>Week 3, Slide #38</vt:lpstr>
      <vt:lpstr>Week 3, Slide #39</vt:lpstr>
      <vt:lpstr>Week 3, Slide #49 (a)</vt:lpstr>
      <vt:lpstr>Week 3, Slide #49 (b)</vt:lpstr>
      <vt:lpstr>Week 3, Slide #49 (c)</vt:lpstr>
      <vt:lpstr>Week 3, Slide #53</vt:lpstr>
      <vt:lpstr>Week 3, Slide #60</vt:lpstr>
      <vt:lpstr>Week 3, Slide #67</vt:lpstr>
      <vt:lpstr>Week 4, Slide #30</vt:lpstr>
      <vt:lpstr>Week 4, Slide #44</vt:lpstr>
      <vt:lpstr>Week 4, Slide #47</vt:lpstr>
      <vt:lpstr>Week 4, Slide #49</vt:lpstr>
      <vt:lpstr>Week 4, Slide #50</vt:lpstr>
      <vt:lpstr>Week 4, Slide #56</vt:lpstr>
      <vt:lpstr>Week 4, Slide #62</vt:lpstr>
      <vt:lpstr>Week 4, Slide #64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Solutions to Exercises</dc:title>
  <dc:creator>Mark Young</dc:creator>
  <cp:lastModifiedBy>Mark Young</cp:lastModifiedBy>
  <cp:revision>1</cp:revision>
  <dcterms:created xsi:type="dcterms:W3CDTF">2022-02-08T15:14:45Z</dcterms:created>
  <dcterms:modified xsi:type="dcterms:W3CDTF">2022-02-09T19:16:13Z</dcterms:modified>
</cp:coreProperties>
</file>